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84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716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6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9120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6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8963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329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53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5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7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31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10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99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1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1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20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46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5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  <p:sldLayoutId id="2147483913" r:id="rId13"/>
    <p:sldLayoutId id="2147483914" r:id="rId14"/>
    <p:sldLayoutId id="2147483915" r:id="rId15"/>
    <p:sldLayoutId id="21474839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89213" y="672124"/>
            <a:ext cx="8915399" cy="2196122"/>
          </a:xfrm>
        </p:spPr>
        <p:txBody>
          <a:bodyPr/>
          <a:lstStyle/>
          <a:p>
            <a:pPr algn="ctr"/>
            <a:r>
              <a:rPr lang="fr-FR" b="1" dirty="0" smtClean="0">
                <a:latin typeface="Arial Black" panose="020B0A04020102020204" pitchFamily="34" charset="0"/>
              </a:rPr>
              <a:t>Réunion des Clubs CDTA30</a:t>
            </a:r>
            <a:endParaRPr lang="fr-FR" b="1" dirty="0">
              <a:latin typeface="Arial Black" panose="020B0A040201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89213" y="3391877"/>
            <a:ext cx="8915399" cy="1461477"/>
          </a:xfrm>
        </p:spPr>
        <p:txBody>
          <a:bodyPr/>
          <a:lstStyle/>
          <a:p>
            <a:pPr algn="ctr"/>
            <a:r>
              <a:rPr lang="fr-FR" b="1" dirty="0" smtClean="0">
                <a:latin typeface="Arial Black" panose="020B0A04020102020204" pitchFamily="34" charset="0"/>
              </a:rPr>
              <a:t>DIMANCHE 28 SEPTEMBRE 2025</a:t>
            </a:r>
          </a:p>
          <a:p>
            <a:pPr algn="ctr"/>
            <a:r>
              <a:rPr lang="fr-FR" b="1" dirty="0" smtClean="0">
                <a:latin typeface="Arial Black" panose="020B0A04020102020204" pitchFamily="34" charset="0"/>
              </a:rPr>
              <a:t>Arc Club de Nîmes </a:t>
            </a:r>
            <a:endParaRPr lang="fr-FR" b="1" dirty="0">
              <a:latin typeface="Arial Black" panose="020B0A04020102020204" pitchFamily="34" charset="0"/>
            </a:endParaRPr>
          </a:p>
        </p:txBody>
      </p:sp>
      <p:pic>
        <p:nvPicPr>
          <p:cNvPr id="4" name="Image 3" descr="CDTA_BLEU_+TEXTE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380049" y="5638800"/>
            <a:ext cx="2036602" cy="9569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159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639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560" y="1342239"/>
            <a:ext cx="8938442" cy="4699124"/>
          </a:xfrm>
        </p:spPr>
        <p:txBody>
          <a:bodyPr/>
          <a:lstStyle/>
          <a:p>
            <a:pPr marL="0" indent="0" algn="ctr"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</a:t>
            </a:r>
          </a:p>
          <a:p>
            <a:pPr marL="0" indent="0" algn="ctr">
              <a:buNone/>
            </a:pPr>
            <a:endParaRPr lang="fr-FR" b="1" u="sng" dirty="0"/>
          </a:p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939359"/>
              </p:ext>
            </p:extLst>
          </p:nvPr>
        </p:nvGraphicFramePr>
        <p:xfrm>
          <a:off x="1015067" y="1761682"/>
          <a:ext cx="8154099" cy="47951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3004">
                  <a:extLst>
                    <a:ext uri="{9D8B030D-6E8A-4147-A177-3AD203B41FA5}">
                      <a16:colId xmlns:a16="http://schemas.microsoft.com/office/drawing/2014/main" val="3805487297"/>
                    </a:ext>
                  </a:extLst>
                </a:gridCol>
                <a:gridCol w="1347401">
                  <a:extLst>
                    <a:ext uri="{9D8B030D-6E8A-4147-A177-3AD203B41FA5}">
                      <a16:colId xmlns:a16="http://schemas.microsoft.com/office/drawing/2014/main" val="2153513737"/>
                    </a:ext>
                  </a:extLst>
                </a:gridCol>
                <a:gridCol w="987319">
                  <a:extLst>
                    <a:ext uri="{9D8B030D-6E8A-4147-A177-3AD203B41FA5}">
                      <a16:colId xmlns:a16="http://schemas.microsoft.com/office/drawing/2014/main" val="3707965522"/>
                    </a:ext>
                  </a:extLst>
                </a:gridCol>
                <a:gridCol w="1417095">
                  <a:extLst>
                    <a:ext uri="{9D8B030D-6E8A-4147-A177-3AD203B41FA5}">
                      <a16:colId xmlns:a16="http://schemas.microsoft.com/office/drawing/2014/main" val="200313747"/>
                    </a:ext>
                  </a:extLst>
                </a:gridCol>
                <a:gridCol w="929243">
                  <a:extLst>
                    <a:ext uri="{9D8B030D-6E8A-4147-A177-3AD203B41FA5}">
                      <a16:colId xmlns:a16="http://schemas.microsoft.com/office/drawing/2014/main" val="2590501103"/>
                    </a:ext>
                  </a:extLst>
                </a:gridCol>
                <a:gridCol w="3020037">
                  <a:extLst>
                    <a:ext uri="{9D8B030D-6E8A-4147-A177-3AD203B41FA5}">
                      <a16:colId xmlns:a16="http://schemas.microsoft.com/office/drawing/2014/main" val="736652302"/>
                    </a:ext>
                  </a:extLst>
                </a:gridCol>
              </a:tblGrid>
              <a:tr h="16102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6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ETAT RECYCLAGE ENTRAIINEURS CDTA30</a:t>
                      </a:r>
                      <a:endParaRPr lang="fr-FR" sz="6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210" marR="5210" marT="5210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86274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Mme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ICHE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Celine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2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COMPAGNIE DES ARCHERS DE PUJAUT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59681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M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SION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NICOLAS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31/08/2013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CIE DU CAMP DE CESAR A LAUDUN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405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MANCUSO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GREGORY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31/08/2015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MANDUEL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368038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CADET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VALERIE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31/08/2015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MILHAUDOIS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00269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MOREL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PIERRE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NIMES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31899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CORSI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Daniel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NIMES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40829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BOISSY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CHRISTIAN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31/08/2017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LES ARCHERS BEAUCAIROIS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07332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CALATAYUD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AMELIE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Entraîneur 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27/04/2019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MANDUEL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003838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CIOFINI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GUILLAUME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31/08/2024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DE MANDUEL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500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extLst>
                  <a:ext uri="{0D108BD9-81ED-4DB2-BD59-A6C34878D82A}">
                    <a16:rowId xmlns:a16="http://schemas.microsoft.com/office/drawing/2014/main" val="2123008402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BARTHELOT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Gregory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Entraîneur Fédéral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31/08/2026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LES ARCHERS DE LEINS-GARDONNENQUE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63236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JOUSSEIN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Ludovic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31/08/2026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MANDUEL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47110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MAGGI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Bastien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31/08/2026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MANDUEL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147331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FREGY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Genevieve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31/08/2026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DE PONT ST ESPRIT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842976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GAUCHARD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Julien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31/08/2026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>
                          <a:effectLst/>
                        </a:rPr>
                        <a:t>ARC CLUB ALESIEN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898329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GERARDIN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Christophe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31/08/2026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DE NIMES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58544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 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 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/>
                </a:tc>
                <a:extLst>
                  <a:ext uri="{0D108BD9-81ED-4DB2-BD59-A6C34878D82A}">
                    <a16:rowId xmlns:a16="http://schemas.microsoft.com/office/drawing/2014/main" val="409703717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M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JALABERT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Christian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LES ARCHERS DE LEINS-GARDONNENQUE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00396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GERZAIN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Pierre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2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DE MANDUEL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979552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WERQUIN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Herve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MILHAUDOIS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501341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RICHET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Bruno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ARAMON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90899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DOSSAL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Jean-Luc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ARC CLUB ST CHRISTOL LEZ ALES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97372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DOSSAL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EVE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Entraîneur 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ARC CLUB ST CHRISTOL LEZ ALES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266635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MAYMARD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MIREILLE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Entraîneur 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ARC CLUB ST CHRISTOL LEZ ALES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258348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CHARBONNIER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ERIC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 dirty="0">
                          <a:effectLst/>
                        </a:rPr>
                        <a:t>Entraîneur 1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ARC CLUB ST CHRISTOL LEZ ALES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17558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BELIS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STEPHAN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LES ARCHERS BEAUCAIROIS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89872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SIERRA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BERNARD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31/08/2027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LES ARCHERS BEAUCAIROIS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97700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SIERRA GUALANO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Roxane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Fédéral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 dirty="0">
                          <a:effectLst/>
                        </a:rPr>
                        <a:t>31/08/2027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LES ARCHERS BEAUCAIROIS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392641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GOGIOSO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Guillaume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 CLUB DE MANDUEL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770364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GARCIA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ERIC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CLUB DES ARCHERS ANDUZIENS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152700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GODZIK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Sabine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CLUB DES ARCHERS ANDUZIENS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189915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CUGUEN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STEPHANE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CLUB DES ARCHERS ANDUZIENS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807031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ETIENNE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YVES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CLUB DES ARCHERS ANDUZIENS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01117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Mme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FOURMAUD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ANNE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effectLst/>
                        </a:rPr>
                        <a:t>ARCHERS PETITE CAMARGUE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817223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M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ROUX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JEAN-PIERRE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u="none" strike="noStrike">
                          <a:effectLst/>
                        </a:rPr>
                        <a:t>Entraîneur 1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u="none" strike="noStrike">
                          <a:effectLst/>
                        </a:rPr>
                        <a:t>31/08/2027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ARC CLUB ST CHRISTOL LEZ ALES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971348"/>
                  </a:ext>
                </a:extLst>
              </a:tr>
              <a:tr h="12881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M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GUILHOU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Tobias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>
                          <a:effectLst/>
                        </a:rPr>
                        <a:t>Entraîneur Fédéral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u="none" strike="noStrike">
                          <a:effectLst/>
                        </a:rPr>
                        <a:t>31/08/2028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effectLst/>
                        </a:rPr>
                        <a:t>CIE DU CAMP DE CESAR A LAUDUN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10" marR="5210" marT="521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07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73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9417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68073"/>
            <a:ext cx="8596668" cy="52297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JEUNES 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 smtClean="0"/>
              <a:t>Le schéma d’organisation 2025 des stages jeunes est reconduit cette saison</a:t>
            </a:r>
          </a:p>
          <a:p>
            <a:pPr marL="0" indent="0" algn="ctr">
              <a:buNone/>
            </a:pPr>
            <a:r>
              <a:rPr lang="fr-FR" b="1" dirty="0" smtClean="0"/>
              <a:t> 1- </a:t>
            </a:r>
            <a:r>
              <a:rPr lang="fr-FR" b="1" u="sng" dirty="0" smtClean="0"/>
              <a:t>Stage Tremplin </a:t>
            </a:r>
            <a:r>
              <a:rPr lang="fr-FR" b="1" dirty="0" smtClean="0"/>
              <a:t>: </a:t>
            </a:r>
          </a:p>
          <a:p>
            <a:pPr marL="0" indent="0" algn="ctr">
              <a:buNone/>
            </a:pPr>
            <a:r>
              <a:rPr lang="fr-FR" b="1" dirty="0" smtClean="0"/>
              <a:t>jeunes sélectionnés par les entraineurs de club.</a:t>
            </a:r>
          </a:p>
          <a:p>
            <a:pPr marL="0" indent="0" algn="ctr">
              <a:buNone/>
            </a:pPr>
            <a:r>
              <a:rPr lang="fr-FR" b="1" dirty="0" smtClean="0"/>
              <a:t>Catégorie d’âge de U11 à U18.</a:t>
            </a:r>
          </a:p>
          <a:p>
            <a:pPr marL="0" indent="0" algn="ctr">
              <a:buNone/>
            </a:pPr>
            <a:r>
              <a:rPr lang="fr-FR" b="1" dirty="0" smtClean="0"/>
              <a:t>Niveau minimum : tir au moins à 18 mètres + matériel perfectionnement.</a:t>
            </a:r>
          </a:p>
          <a:p>
            <a:pPr marL="0" indent="0" algn="ctr">
              <a:buNone/>
            </a:pPr>
            <a:r>
              <a:rPr lang="fr-FR" b="1" dirty="0" smtClean="0"/>
              <a:t>Lieu : Saint </a:t>
            </a:r>
            <a:r>
              <a:rPr lang="fr-FR" b="1" dirty="0" err="1" smtClean="0"/>
              <a:t>Christol</a:t>
            </a:r>
            <a:r>
              <a:rPr lang="fr-FR" b="1" dirty="0" smtClean="0"/>
              <a:t> Lez Alès </a:t>
            </a:r>
          </a:p>
          <a:p>
            <a:pPr marL="0" indent="0" algn="ctr">
              <a:buNone/>
            </a:pPr>
            <a:r>
              <a:rPr lang="fr-FR" b="1" dirty="0" smtClean="0"/>
              <a:t>Dates : 27/10/2025-02/03/2026-20/04/2026</a:t>
            </a:r>
          </a:p>
          <a:p>
            <a:pPr marL="0" indent="0" algn="ctr">
              <a:buNone/>
            </a:pPr>
            <a:r>
              <a:rPr lang="fr-FR" b="1" dirty="0" smtClean="0"/>
              <a:t>A définir éventuellement un lieu supplémentaire  selon effectif et répartition des jeunes sur le territoire.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Un autre 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stage tremplin sur le secteur de Nîmes </a:t>
            </a:r>
            <a:r>
              <a:rPr lang="fr-FR" b="1" dirty="0" smtClean="0">
                <a:solidFill>
                  <a:srgbClr val="FF0000"/>
                </a:solidFill>
              </a:rPr>
              <a:t>sera organisé </a:t>
            </a:r>
            <a:r>
              <a:rPr lang="fr-FR" b="1" dirty="0" smtClean="0">
                <a:solidFill>
                  <a:srgbClr val="FF0000"/>
                </a:solidFill>
              </a:rPr>
              <a:t>le 21 octobre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 En fonction du nombre </a:t>
            </a:r>
            <a:r>
              <a:rPr lang="fr-FR" sz="1600" b="1" dirty="0" smtClean="0">
                <a:solidFill>
                  <a:srgbClr val="FF0000"/>
                </a:solidFill>
              </a:rPr>
              <a:t>d’inscrits</a:t>
            </a:r>
            <a:r>
              <a:rPr lang="fr-FR" b="1" dirty="0" smtClean="0">
                <a:solidFill>
                  <a:srgbClr val="FF0000"/>
                </a:solidFill>
              </a:rPr>
              <a:t>, </a:t>
            </a:r>
            <a:r>
              <a:rPr lang="fr-FR" b="1" dirty="0" smtClean="0">
                <a:solidFill>
                  <a:srgbClr val="FF0000"/>
                </a:solidFill>
              </a:rPr>
              <a:t>de nouvelles dates seront envisagées aux autres vacances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38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527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18380" y="1630835"/>
            <a:ext cx="8596668" cy="4707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JEUNES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 smtClean="0"/>
              <a:t>	2-</a:t>
            </a:r>
            <a:r>
              <a:rPr lang="fr-FR" b="1" u="sng" dirty="0" smtClean="0"/>
              <a:t> Stage Elite U11/U15 </a:t>
            </a:r>
          </a:p>
          <a:p>
            <a:pPr marL="0" indent="0" algn="just">
              <a:buNone/>
            </a:pPr>
            <a:r>
              <a:rPr lang="fr-FR" sz="1600" b="1" dirty="0" smtClean="0"/>
              <a:t>Jeunes sélectionnés (U11 à U15) sur leur parcours en compétitions officielles la saison passée en en priorité en TAE  ou tir </a:t>
            </a:r>
            <a:r>
              <a:rPr lang="fr-FR" sz="1600" b="1" dirty="0"/>
              <a:t>à 18 </a:t>
            </a:r>
            <a:r>
              <a:rPr lang="fr-FR" sz="1600" b="1" dirty="0" smtClean="0"/>
              <a:t>mètres.  </a:t>
            </a:r>
          </a:p>
          <a:p>
            <a:pPr marL="0" indent="0" algn="just">
              <a:buNone/>
            </a:pPr>
            <a:r>
              <a:rPr lang="fr-FR" sz="1600" b="1" dirty="0"/>
              <a:t>	</a:t>
            </a:r>
            <a:r>
              <a:rPr lang="fr-FR" sz="1600" b="1" dirty="0" smtClean="0"/>
              <a:t>					</a:t>
            </a:r>
            <a:r>
              <a:rPr lang="fr-FR" sz="1600" b="1" i="1" u="sng" dirty="0" smtClean="0"/>
              <a:t>Conditions d’accès</a:t>
            </a:r>
          </a:p>
          <a:p>
            <a:pPr marL="0" indent="0" algn="just">
              <a:buNone/>
            </a:pPr>
            <a:r>
              <a:rPr lang="fr-FR" sz="1600" b="1" dirty="0" smtClean="0"/>
              <a:t>					- matériel perfectionnement en état</a:t>
            </a:r>
          </a:p>
          <a:p>
            <a:pPr marL="0" indent="0" algn="just">
              <a:buNone/>
            </a:pPr>
            <a:r>
              <a:rPr lang="fr-FR" sz="1600" b="1" dirty="0" smtClean="0"/>
              <a:t>					- 12 flèches minimum en état</a:t>
            </a:r>
          </a:p>
          <a:p>
            <a:pPr marL="0" indent="0" algn="just">
              <a:buNone/>
            </a:pPr>
            <a:r>
              <a:rPr lang="fr-FR" sz="1600" b="1" dirty="0" smtClean="0"/>
              <a:t>					- entrainement minimum deux fois par semaine </a:t>
            </a:r>
          </a:p>
          <a:p>
            <a:pPr marL="0" indent="0" algn="just">
              <a:buNone/>
            </a:pPr>
            <a:r>
              <a:rPr lang="fr-FR" sz="1600" b="1" dirty="0" smtClean="0"/>
              <a:t>					- volume de flèche par entrainement minimum 100.</a:t>
            </a:r>
          </a:p>
          <a:p>
            <a:pPr marL="0" indent="0" algn="just">
              <a:buNone/>
            </a:pPr>
            <a:r>
              <a:rPr lang="fr-FR" sz="1600" b="1" i="1" u="sng" dirty="0" smtClean="0"/>
              <a:t> Lieu </a:t>
            </a:r>
            <a:r>
              <a:rPr lang="fr-FR" sz="1600" b="1" dirty="0" smtClean="0"/>
              <a:t>: Arc Club de Nîmes – Saint Génies (stage en salle mars distance TAEI)</a:t>
            </a:r>
          </a:p>
          <a:p>
            <a:pPr marL="0" indent="0" algn="just">
              <a:buNone/>
            </a:pPr>
            <a:r>
              <a:rPr lang="fr-FR" sz="1600" b="1" i="1" u="sng" dirty="0" smtClean="0"/>
              <a:t>Dates</a:t>
            </a:r>
            <a:r>
              <a:rPr lang="fr-FR" sz="1600" b="1" dirty="0" smtClean="0"/>
              <a:t> : 23 et 24 /10/2025-23/12/2025- 26 et 27/02/2026-15/03/2026 – 23 et 24 /04/2026</a:t>
            </a:r>
            <a:endParaRPr lang="fr-FR" sz="1600" b="1" dirty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204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861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43575"/>
            <a:ext cx="8596668" cy="44977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JEUNES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/>
              <a:t>	</a:t>
            </a:r>
            <a:r>
              <a:rPr lang="fr-FR" b="1" dirty="0" smtClean="0"/>
              <a:t>3-</a:t>
            </a:r>
            <a:r>
              <a:rPr lang="fr-FR" b="1" u="sng" dirty="0" smtClean="0"/>
              <a:t> </a:t>
            </a:r>
            <a:r>
              <a:rPr lang="fr-FR" b="1" u="sng" dirty="0"/>
              <a:t>Stage Elite </a:t>
            </a:r>
            <a:r>
              <a:rPr lang="fr-FR" b="1" u="sng" dirty="0" smtClean="0"/>
              <a:t>U18/U21 </a:t>
            </a:r>
            <a:endParaRPr lang="fr-FR" b="1" u="sng" dirty="0"/>
          </a:p>
          <a:p>
            <a:pPr marL="0" indent="0" algn="just">
              <a:buNone/>
            </a:pPr>
            <a:r>
              <a:rPr lang="fr-FR" b="1" dirty="0"/>
              <a:t>Jeunes sélectionnés (</a:t>
            </a:r>
            <a:r>
              <a:rPr lang="fr-FR" b="1" dirty="0" smtClean="0"/>
              <a:t>U18 </a:t>
            </a:r>
            <a:r>
              <a:rPr lang="fr-FR" b="1" dirty="0"/>
              <a:t>à </a:t>
            </a:r>
            <a:r>
              <a:rPr lang="fr-FR" b="1" dirty="0" smtClean="0"/>
              <a:t>U21) </a:t>
            </a:r>
            <a:r>
              <a:rPr lang="fr-FR" b="1" dirty="0"/>
              <a:t>sur leur parcours en </a:t>
            </a:r>
            <a:r>
              <a:rPr lang="fr-FR" b="1" dirty="0" smtClean="0"/>
              <a:t>compétitions officielles </a:t>
            </a:r>
            <a:r>
              <a:rPr lang="fr-FR" b="1" dirty="0"/>
              <a:t>la saison </a:t>
            </a:r>
            <a:r>
              <a:rPr lang="fr-FR" b="1" dirty="0" smtClean="0"/>
              <a:t>passée </a:t>
            </a:r>
            <a:r>
              <a:rPr lang="fr-FR" b="1" dirty="0" smtClean="0"/>
              <a:t>en </a:t>
            </a:r>
            <a:r>
              <a:rPr lang="fr-FR" b="1" dirty="0"/>
              <a:t>priorité en TAE  ou tir à 18 mètres.  </a:t>
            </a:r>
          </a:p>
          <a:p>
            <a:pPr marL="0" indent="0" algn="just">
              <a:buNone/>
            </a:pPr>
            <a:r>
              <a:rPr lang="fr-FR" b="1" dirty="0"/>
              <a:t>						</a:t>
            </a:r>
            <a:r>
              <a:rPr lang="fr-FR" b="1" i="1" u="sng" dirty="0"/>
              <a:t>Conditions d’accès</a:t>
            </a:r>
          </a:p>
          <a:p>
            <a:pPr marL="0" indent="0" algn="just">
              <a:buNone/>
            </a:pPr>
            <a:r>
              <a:rPr lang="fr-FR" b="1" dirty="0"/>
              <a:t>					- matériel perfectionnement en état</a:t>
            </a:r>
          </a:p>
          <a:p>
            <a:pPr marL="0" indent="0" algn="just">
              <a:buNone/>
            </a:pPr>
            <a:r>
              <a:rPr lang="fr-FR" b="1" dirty="0"/>
              <a:t>					- 12 flèches minimum en état</a:t>
            </a:r>
          </a:p>
          <a:p>
            <a:pPr marL="0" indent="0" algn="just">
              <a:buNone/>
            </a:pPr>
            <a:r>
              <a:rPr lang="fr-FR" b="1" dirty="0"/>
              <a:t>					- entrainement minimum deux fois par semaine </a:t>
            </a:r>
          </a:p>
          <a:p>
            <a:pPr marL="0" indent="0" algn="just">
              <a:buNone/>
            </a:pPr>
            <a:r>
              <a:rPr lang="fr-FR" b="1" dirty="0"/>
              <a:t>					- volume de flèche par entrainement minimum 100.</a:t>
            </a:r>
          </a:p>
          <a:p>
            <a:pPr marL="0" indent="0" algn="just">
              <a:buNone/>
            </a:pPr>
            <a:r>
              <a:rPr lang="fr-FR" b="1" i="1" dirty="0"/>
              <a:t> </a:t>
            </a:r>
            <a:r>
              <a:rPr lang="fr-FR" b="1" i="1" u="sng" dirty="0"/>
              <a:t>Lieu </a:t>
            </a:r>
            <a:r>
              <a:rPr lang="fr-FR" b="1" dirty="0"/>
              <a:t>: Arc Club de Nîmes – Saint Génies (stage en salle mars distance TAEI)</a:t>
            </a:r>
          </a:p>
          <a:p>
            <a:pPr marL="0" indent="0" algn="just">
              <a:buNone/>
            </a:pPr>
            <a:r>
              <a:rPr lang="fr-FR" b="1" i="1" u="sng" dirty="0"/>
              <a:t>Dates</a:t>
            </a:r>
            <a:r>
              <a:rPr lang="fr-FR" b="1" dirty="0"/>
              <a:t> : </a:t>
            </a:r>
            <a:r>
              <a:rPr lang="fr-FR" b="1" dirty="0" smtClean="0"/>
              <a:t>29 et 30 </a:t>
            </a:r>
            <a:r>
              <a:rPr lang="fr-FR" b="1" dirty="0"/>
              <a:t>/</a:t>
            </a:r>
            <a:r>
              <a:rPr lang="fr-FR" b="1" dirty="0" smtClean="0"/>
              <a:t>10/2025 - 23/12/2025- 05 </a:t>
            </a:r>
            <a:r>
              <a:rPr lang="fr-FR" b="1" dirty="0"/>
              <a:t>et </a:t>
            </a:r>
            <a:r>
              <a:rPr lang="fr-FR" b="1" dirty="0" smtClean="0"/>
              <a:t>06/03/2026 – 29 </a:t>
            </a:r>
            <a:r>
              <a:rPr lang="fr-FR" b="1" dirty="0"/>
              <a:t>et </a:t>
            </a:r>
            <a:r>
              <a:rPr lang="fr-FR" b="1" dirty="0" smtClean="0"/>
              <a:t>30 </a:t>
            </a:r>
            <a:r>
              <a:rPr lang="fr-FR" b="1" dirty="0"/>
              <a:t>/04/2026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814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Arial Black" panose="020B0A04020102020204" pitchFamily="34" charset="0"/>
              </a:rPr>
              <a:t>FEMININ</a:t>
            </a:r>
            <a:endParaRPr lang="fr-FR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26797"/>
            <a:ext cx="10264204" cy="50928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CDTA 30 </a:t>
            </a:r>
          </a:p>
          <a:p>
            <a:pPr marL="0" indent="0" algn="ctr">
              <a:buNone/>
            </a:pPr>
            <a:endParaRPr lang="fr-FR" b="1" u="sng" dirty="0" smtClean="0"/>
          </a:p>
          <a:p>
            <a:pPr marL="0" indent="0" algn="just">
              <a:buNone/>
            </a:pPr>
            <a:r>
              <a:rPr lang="fr-FR" dirty="0"/>
              <a:t> </a:t>
            </a:r>
            <a:r>
              <a:rPr lang="fr-FR" dirty="0" smtClean="0"/>
              <a:t>1- </a:t>
            </a:r>
            <a:r>
              <a:rPr lang="fr-FR" b="1" u="sng" dirty="0" smtClean="0"/>
              <a:t>Aide à la formation </a:t>
            </a:r>
            <a:r>
              <a:rPr lang="fr-FR" b="1" dirty="0" smtClean="0"/>
              <a:t>des candidates entraineur fédéral en prenant en charge une partie des frais de déplacements et hébergement.</a:t>
            </a:r>
          </a:p>
          <a:p>
            <a:pPr marL="0" indent="0" algn="just">
              <a:buNone/>
            </a:pPr>
            <a:r>
              <a:rPr lang="fr-FR" b="1" dirty="0" smtClean="0"/>
              <a:t>Forfait de 150€ par stagiaire 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2- </a:t>
            </a:r>
            <a:r>
              <a:rPr lang="fr-FR" b="1" u="sng" dirty="0" smtClean="0"/>
              <a:t>Stage Perfectionnement Féminin </a:t>
            </a:r>
            <a:r>
              <a:rPr lang="fr-FR" dirty="0" smtClean="0"/>
              <a:t>:</a:t>
            </a:r>
          </a:p>
          <a:p>
            <a:pPr marL="0" indent="0" algn="just">
              <a:buNone/>
            </a:pPr>
            <a:r>
              <a:rPr lang="fr-FR" b="1" dirty="0" smtClean="0"/>
              <a:t>Stage 21 décembre  de 09h00 à 18h00</a:t>
            </a:r>
          </a:p>
          <a:p>
            <a:pPr marL="0" indent="0" algn="just">
              <a:buNone/>
            </a:pPr>
            <a:r>
              <a:rPr lang="fr-FR" b="1" i="1" u="sng" dirty="0" smtClean="0"/>
              <a:t>Public</a:t>
            </a:r>
            <a:r>
              <a:rPr lang="fr-FR" b="1" dirty="0" smtClean="0"/>
              <a:t> : jeunes et adultes minimum un an de tir avec matériel de perfectionnement.</a:t>
            </a:r>
          </a:p>
          <a:p>
            <a:pPr marL="0" indent="0" algn="just">
              <a:buNone/>
            </a:pPr>
            <a:r>
              <a:rPr lang="fr-FR" b="1" i="1" u="sng" dirty="0" smtClean="0"/>
              <a:t>Effectif</a:t>
            </a:r>
            <a:r>
              <a:rPr lang="fr-FR" b="1" dirty="0" smtClean="0"/>
              <a:t> : 16 stagiaires.</a:t>
            </a:r>
          </a:p>
          <a:p>
            <a:pPr marL="0" indent="0" algn="just">
              <a:buNone/>
            </a:pPr>
            <a:r>
              <a:rPr lang="fr-FR" b="1" i="1" u="sng" dirty="0" smtClean="0"/>
              <a:t>Encadrement</a:t>
            </a:r>
            <a:r>
              <a:rPr lang="fr-FR" b="1" dirty="0" smtClean="0"/>
              <a:t> : Mélanie </a:t>
            </a:r>
            <a:r>
              <a:rPr lang="fr-FR" b="1" dirty="0" err="1" smtClean="0"/>
              <a:t>Gaubil</a:t>
            </a:r>
            <a:r>
              <a:rPr lang="fr-FR" b="1" dirty="0" smtClean="0"/>
              <a:t> et </a:t>
            </a:r>
            <a:r>
              <a:rPr lang="fr-FR" b="1" dirty="0" err="1" smtClean="0"/>
              <a:t>Anaelle</a:t>
            </a:r>
            <a:r>
              <a:rPr lang="fr-FR" b="1" dirty="0" smtClean="0"/>
              <a:t> Florent (DEJEPS – Ex membre équipe de France)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60176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4583"/>
          </a:xfrm>
        </p:spPr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FEMININ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84183"/>
            <a:ext cx="8596668" cy="46571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CRTAO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 smtClean="0"/>
              <a:t>Séminaire Féminin </a:t>
            </a:r>
          </a:p>
          <a:p>
            <a:pPr marL="0" indent="0" algn="ctr">
              <a:buNone/>
            </a:pPr>
            <a:r>
              <a:rPr lang="fr-FR" b="1" dirty="0" smtClean="0"/>
              <a:t>CROS à Toulouse le 29/30 novembre 2025.</a:t>
            </a:r>
          </a:p>
          <a:p>
            <a:pPr marL="0" indent="0" algn="ctr">
              <a:buNone/>
            </a:pPr>
            <a:r>
              <a:rPr lang="fr-FR" b="1" dirty="0" smtClean="0"/>
              <a:t>A l’attention des licenciées féminines souhaitant s’investir dans la vie associative dirigeante et encadrant.</a:t>
            </a:r>
          </a:p>
          <a:p>
            <a:pPr marL="0" indent="0" algn="ctr">
              <a:buNone/>
            </a:pPr>
            <a:r>
              <a:rPr lang="fr-FR" b="1" i="1" u="sng" dirty="0" smtClean="0"/>
              <a:t>Programme</a:t>
            </a:r>
            <a:r>
              <a:rPr lang="fr-FR" b="1" dirty="0" smtClean="0"/>
              <a:t> :</a:t>
            </a:r>
          </a:p>
          <a:p>
            <a:pPr marL="0" indent="0" algn="ctr">
              <a:buNone/>
            </a:pPr>
            <a:r>
              <a:rPr lang="fr-FR" b="1" dirty="0" smtClean="0"/>
              <a:t>Echange d’expérience avec dirigeante Conseil Administration FFTA</a:t>
            </a:r>
          </a:p>
          <a:p>
            <a:pPr marL="0" indent="0" algn="ctr">
              <a:buNone/>
            </a:pPr>
            <a:r>
              <a:rPr lang="fr-FR" b="1" dirty="0" smtClean="0"/>
              <a:t>Prise de parole en public</a:t>
            </a:r>
          </a:p>
          <a:p>
            <a:pPr marL="0" indent="0" algn="ctr">
              <a:buNone/>
            </a:pPr>
            <a:r>
              <a:rPr lang="fr-FR" b="1" dirty="0" smtClean="0"/>
              <a:t>Prévention VSS par association Colosse aux pieds d’argile.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Le CDTA30 envisage d’aider les dirigeantes souhaitant participer à ce séminaire (</a:t>
            </a:r>
            <a:r>
              <a:rPr lang="fr-FR" b="1" dirty="0">
                <a:solidFill>
                  <a:srgbClr val="FF0000"/>
                </a:solidFill>
              </a:rPr>
              <a:t>à</a:t>
            </a:r>
            <a:r>
              <a:rPr lang="fr-FR" b="1" dirty="0" smtClean="0">
                <a:solidFill>
                  <a:srgbClr val="FF0000"/>
                </a:solidFill>
              </a:rPr>
              <a:t> voir en fonction du nombre de candidates).</a:t>
            </a:r>
            <a:endParaRPr lang="fr-F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b="1" dirty="0" smtClean="0"/>
              <a:t>Actuellement, nous avons 36 femmes investies au niveau du conseil d’administration dans 15 clubs du Gard.</a:t>
            </a:r>
          </a:p>
        </p:txBody>
      </p:sp>
    </p:spTree>
    <p:extLst>
      <p:ext uri="{BB962C8B-B14F-4D97-AF65-F5344CB8AC3E}">
        <p14:creationId xmlns:p14="http://schemas.microsoft.com/office/powerpoint/2010/main" val="85048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361"/>
          </a:xfrm>
        </p:spPr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FEMININ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316748"/>
              </p:ext>
            </p:extLst>
          </p:nvPr>
        </p:nvGraphicFramePr>
        <p:xfrm>
          <a:off x="411060" y="1602304"/>
          <a:ext cx="9974511" cy="52574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0464">
                  <a:extLst>
                    <a:ext uri="{9D8B030D-6E8A-4147-A177-3AD203B41FA5}">
                      <a16:colId xmlns:a16="http://schemas.microsoft.com/office/drawing/2014/main" val="3942939753"/>
                    </a:ext>
                  </a:extLst>
                </a:gridCol>
                <a:gridCol w="2579919">
                  <a:extLst>
                    <a:ext uri="{9D8B030D-6E8A-4147-A177-3AD203B41FA5}">
                      <a16:colId xmlns:a16="http://schemas.microsoft.com/office/drawing/2014/main" val="1861006201"/>
                    </a:ext>
                  </a:extLst>
                </a:gridCol>
                <a:gridCol w="4914128">
                  <a:extLst>
                    <a:ext uri="{9D8B030D-6E8A-4147-A177-3AD203B41FA5}">
                      <a16:colId xmlns:a16="http://schemas.microsoft.com/office/drawing/2014/main" val="3910411647"/>
                    </a:ext>
                  </a:extLst>
                </a:gridCol>
              </a:tblGrid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ANDUZE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MIGNOT Antonella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148957298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u="sng" strike="noStrike">
                          <a:effectLst/>
                        </a:rPr>
                        <a:t>Mme KROLIKOWSKI Delphine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ctr"/>
                </a:tc>
                <a:extLst>
                  <a:ext uri="{0D108BD9-81ED-4DB2-BD59-A6C34878D82A}">
                    <a16:rowId xmlns:a16="http://schemas.microsoft.com/office/drawing/2014/main" val="381913946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GODZIK Sabine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791289921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APC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président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 dirty="0">
                          <a:effectLst/>
                        </a:rPr>
                        <a:t>Mme FOURMAUD ANNE</a:t>
                      </a:r>
                      <a:endParaRPr lang="fr-FR" sz="500" b="0" i="0" u="sng" strike="noStrike" dirty="0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859167272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ZARAGOZA Muriel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231584171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ARAMON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FAYOLLE ISABELLE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65694710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SORET Marieve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665052892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BEAUCAIRE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SIERRA GUALANO Roxane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501883780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SIERRA Joelle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40569805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 dirty="0">
                          <a:effectLst/>
                        </a:rPr>
                        <a:t>trésorier</a:t>
                      </a:r>
                      <a:endParaRPr lang="fr-FR" sz="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BELIS CARINNE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707991294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CORTES Estelle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369894359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LANGLADE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GIRARD Muriel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470928368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HERMET MIREILLE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280484207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 dirty="0">
                          <a:effectLst/>
                        </a:rPr>
                        <a:t>LAUDUN</a:t>
                      </a:r>
                      <a:endParaRPr lang="fr-FR" sz="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ROOSE Chantal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19604689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MANDUEL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u="sng" strike="noStrike">
                          <a:effectLst/>
                        </a:rPr>
                        <a:t>Mme LACROIX Marie-France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ctr"/>
                </a:tc>
                <a:extLst>
                  <a:ext uri="{0D108BD9-81ED-4DB2-BD59-A6C34878D82A}">
                    <a16:rowId xmlns:a16="http://schemas.microsoft.com/office/drawing/2014/main" val="3020686229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MARGUERITTES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président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SIMONET Cecile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815810783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IMBS CAROLE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398298228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ROY Christine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932769010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BRESSY Mylene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99686072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SOULIVONG MANOLA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157743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MILHAUD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CADET VALERIE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762318403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 dirty="0">
                          <a:effectLst/>
                        </a:rPr>
                        <a:t>Mme SEDDA LAETITIA</a:t>
                      </a:r>
                      <a:endParaRPr lang="fr-FR" sz="500" b="0" i="0" u="sng" strike="noStrike" dirty="0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636406607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NIMES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u="sng" strike="noStrike">
                          <a:effectLst/>
                        </a:rPr>
                        <a:t>Mme TERPAND MURIELLE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ctr"/>
                </a:tc>
                <a:extLst>
                  <a:ext uri="{0D108BD9-81ED-4DB2-BD59-A6C34878D82A}">
                    <a16:rowId xmlns:a16="http://schemas.microsoft.com/office/drawing/2014/main" val="692919526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vice président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BERDAGUER GABRIELLE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059010682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ARNAL LUCIE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729312442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membre CA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u="sng" strike="noStrike">
                          <a:effectLst/>
                        </a:rPr>
                        <a:t>Mme GIBOULET AUDREY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ctr"/>
                </a:tc>
                <a:extLst>
                  <a:ext uri="{0D108BD9-81ED-4DB2-BD59-A6C34878D82A}">
                    <a16:rowId xmlns:a16="http://schemas.microsoft.com/office/drawing/2014/main" val="663193981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PONT ST ESPRIT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président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u="sng" strike="noStrike">
                          <a:effectLst/>
                        </a:rPr>
                        <a:t>Mme BONALDI Barbara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ctr"/>
                </a:tc>
                <a:extLst>
                  <a:ext uri="{0D108BD9-81ED-4DB2-BD59-A6C34878D82A}">
                    <a16:rowId xmlns:a16="http://schemas.microsoft.com/office/drawing/2014/main" val="2142436006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SANDRI Anna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420073744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adjoint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ANGENIEUX Mathilde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42104935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PUJAUT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COL ELISABETH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618158472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vice presidente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DE BASTIER CHRISTINE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107921574"/>
                  </a:ext>
                </a:extLst>
              </a:tr>
              <a:tr h="20065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ROCHEFORT DU GARD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SOLER DENISE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743094203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trésorier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ROMAN Audrey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873607204"/>
                  </a:ext>
                </a:extLst>
              </a:tr>
              <a:tr h="144114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SAINT AMBROIX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secrétaire générale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>
                          <a:effectLst/>
                        </a:rPr>
                        <a:t>Mme BOURDIEC Sabrina</a:t>
                      </a:r>
                      <a:endParaRPr lang="fr-FR" sz="500" b="0" i="0" u="sng" strike="noStrike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083182940"/>
                  </a:ext>
                </a:extLst>
              </a:tr>
              <a:tr h="295571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ST GENIES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>
                          <a:effectLst/>
                        </a:rPr>
                        <a:t>président</a:t>
                      </a:r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 dirty="0">
                          <a:effectLst/>
                        </a:rPr>
                        <a:t>Mme MOSETTICH Karine</a:t>
                      </a:r>
                      <a:endParaRPr lang="fr-FR" sz="500" b="0" i="0" u="sng" strike="noStrike" dirty="0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422018194"/>
                  </a:ext>
                </a:extLst>
              </a:tr>
              <a:tr h="138570">
                <a:tc>
                  <a:txBody>
                    <a:bodyPr/>
                    <a:lstStyle/>
                    <a:p>
                      <a:pPr algn="l" fontAlgn="b"/>
                      <a:endParaRPr lang="fr-FR" sz="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none" strike="noStrike" dirty="0">
                          <a:effectLst/>
                        </a:rPr>
                        <a:t>trésorier</a:t>
                      </a:r>
                      <a:endParaRPr lang="fr-FR" sz="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u="sng" strike="noStrike" dirty="0">
                          <a:effectLst/>
                        </a:rPr>
                        <a:t>Mme BROSSE CANDICE</a:t>
                      </a:r>
                      <a:endParaRPr lang="fr-FR" sz="500" b="0" i="0" u="sng" strike="noStrike" dirty="0">
                        <a:solidFill>
                          <a:srgbClr val="0563C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010048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3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4583"/>
          </a:xfrm>
        </p:spPr>
        <p:txBody>
          <a:bodyPr/>
          <a:lstStyle/>
          <a:p>
            <a:pPr algn="ctr"/>
            <a:r>
              <a:rPr lang="fr-FR" dirty="0" smtClean="0">
                <a:latin typeface="Arial Black" panose="020B0A04020102020204" pitchFamily="34" charset="0"/>
              </a:rPr>
              <a:t>SAISON SPORTIVE</a:t>
            </a:r>
            <a:endParaRPr lang="fr-FR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59685"/>
            <a:ext cx="8596668" cy="4581678"/>
          </a:xfrm>
        </p:spPr>
        <p:txBody>
          <a:bodyPr/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HIVERNALE</a:t>
            </a:r>
          </a:p>
          <a:p>
            <a:pPr marL="0" indent="0" algn="just">
              <a:buNone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sz="1400" b="1" i="1" u="sng" dirty="0" smtClean="0"/>
              <a:t>Championnat du Gard tir à 18 M</a:t>
            </a:r>
          </a:p>
          <a:p>
            <a:pPr marL="0" indent="0" algn="ctr">
              <a:buNone/>
            </a:pPr>
            <a:r>
              <a:rPr lang="fr-FR" sz="1400" b="1" dirty="0" smtClean="0"/>
              <a:t>Jeunes samedi 31 janvier (début de la compétition en matinée)</a:t>
            </a:r>
          </a:p>
          <a:p>
            <a:pPr marL="0" indent="0" algn="ctr">
              <a:buNone/>
            </a:pPr>
            <a:r>
              <a:rPr lang="fr-FR" sz="1400" b="1" dirty="0" smtClean="0"/>
              <a:t>Adultes dimanche 01 février</a:t>
            </a:r>
          </a:p>
          <a:p>
            <a:pPr marL="0" indent="0" algn="ctr">
              <a:buNone/>
            </a:pPr>
            <a:r>
              <a:rPr lang="fr-FR" sz="1400" b="1" dirty="0" smtClean="0"/>
              <a:t>Pas de quotas ni minima de compétition</a:t>
            </a:r>
          </a:p>
          <a:p>
            <a:pPr marL="0" indent="0" algn="ctr">
              <a:buNone/>
            </a:pPr>
            <a:r>
              <a:rPr lang="fr-FR" sz="1400" b="1" dirty="0" smtClean="0"/>
              <a:t>Seuil de points pour titre si seulement une personne dans la catégorie</a:t>
            </a:r>
          </a:p>
          <a:p>
            <a:pPr marL="0" indent="0" algn="ctr">
              <a:buNone/>
            </a:pPr>
            <a:r>
              <a:rPr lang="fr-FR" sz="1400" b="1" i="1" u="sng" dirty="0"/>
              <a:t>Championnat </a:t>
            </a:r>
            <a:r>
              <a:rPr lang="fr-FR" sz="1400" b="1" i="1" u="sng" dirty="0" smtClean="0"/>
              <a:t>Régional </a:t>
            </a:r>
            <a:r>
              <a:rPr lang="fr-FR" sz="1400" b="1" i="1" u="sng" dirty="0"/>
              <a:t>tir à 18 M</a:t>
            </a:r>
          </a:p>
          <a:p>
            <a:pPr marL="0" indent="0" algn="ctr">
              <a:buNone/>
            </a:pPr>
            <a:r>
              <a:rPr lang="fr-FR" sz="1400" b="1" dirty="0" smtClean="0"/>
              <a:t>Jeunes 07 et 08 février à Auch</a:t>
            </a:r>
          </a:p>
          <a:p>
            <a:pPr marL="0" indent="0" algn="ctr">
              <a:buNone/>
            </a:pPr>
            <a:r>
              <a:rPr lang="fr-FR" sz="1400" b="1" dirty="0" smtClean="0"/>
              <a:t>Adultes : pas de candidats par rapport à la salle nécessaire </a:t>
            </a:r>
          </a:p>
          <a:p>
            <a:pPr marL="0" indent="0" algn="ctr">
              <a:buNone/>
            </a:pPr>
            <a:r>
              <a:rPr lang="fr-FR" sz="1400" b="1" dirty="0" smtClean="0"/>
              <a:t>Projet : répartir le championnat sur trois salles différentes pour garantir des quotas identiques aux saisons précédentes 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281441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361"/>
          </a:xfrm>
        </p:spPr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SAISON SPORTIVE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77130"/>
            <a:ext cx="10193866" cy="4956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 EXTERIEURE</a:t>
            </a:r>
          </a:p>
          <a:p>
            <a:pPr marL="0" indent="0" algn="ctr"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 smtClean="0"/>
              <a:t>Pas de dates encore arrêtées pour les championnats départementaux et régionaux en TAEN et TAEI en attente du calendrier national et international.</a:t>
            </a:r>
          </a:p>
          <a:p>
            <a:pPr marL="0" indent="0" algn="ctr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b="1" i="1" u="sng" dirty="0" smtClean="0"/>
              <a:t>DIVISION REGIONALE </a:t>
            </a:r>
          </a:p>
          <a:p>
            <a:pPr marL="0" indent="0" algn="ctr">
              <a:buNone/>
            </a:pPr>
            <a:r>
              <a:rPr lang="fr-FR" b="1" dirty="0" smtClean="0"/>
              <a:t>Présentation de l’évolution organisation de la filière par équipe régionale :</a:t>
            </a:r>
          </a:p>
          <a:p>
            <a:pPr marL="0" indent="0" algn="ctr">
              <a:buNone/>
            </a:pPr>
            <a:r>
              <a:rPr lang="fr-FR" b="1" dirty="0" smtClean="0"/>
              <a:t>Division Régionale Excellence et Division </a:t>
            </a:r>
            <a:r>
              <a:rPr lang="fr-FR" b="1" dirty="0" smtClean="0"/>
              <a:t>Régionale</a:t>
            </a:r>
          </a:p>
          <a:p>
            <a:pPr marL="0" indent="0" algn="ctr">
              <a:buNone/>
            </a:pPr>
            <a:r>
              <a:rPr lang="fr-FR" b="1" dirty="0" smtClean="0"/>
              <a:t>Nouveau règlement envoyé début octobre.</a:t>
            </a:r>
            <a:endParaRPr lang="fr-FR" b="1" dirty="0" smtClean="0"/>
          </a:p>
          <a:p>
            <a:pPr marL="0" indent="0" algn="just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717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528"/>
          </a:xfrm>
        </p:spPr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SAISON SPORTIVE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05354" y="1703755"/>
            <a:ext cx="9699258" cy="4657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U11</a:t>
            </a:r>
          </a:p>
          <a:p>
            <a:pPr marL="0" indent="0" algn="just">
              <a:buNone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 smtClean="0"/>
              <a:t>Ce challenge reste sur le même format avec trois épreuves (deux en salle et une en extérieur).</a:t>
            </a:r>
          </a:p>
          <a:p>
            <a:pPr marL="0" indent="0" algn="ctr">
              <a:buNone/>
            </a:pPr>
            <a:endParaRPr lang="fr-FR" sz="1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1200" b="1" dirty="0" smtClean="0">
                <a:solidFill>
                  <a:srgbClr val="FF0000"/>
                </a:solidFill>
              </a:rPr>
              <a:t>Le </a:t>
            </a:r>
            <a:r>
              <a:rPr lang="fr-FR" sz="1200" b="1" dirty="0">
                <a:solidFill>
                  <a:srgbClr val="FF0000"/>
                </a:solidFill>
              </a:rPr>
              <a:t>nombre de U11 étant très faible cette année, il est envisagé de coupler ce challenge à celui des jeunes (décision </a:t>
            </a:r>
            <a:r>
              <a:rPr lang="fr-FR" sz="1200" b="1" dirty="0" smtClean="0">
                <a:solidFill>
                  <a:srgbClr val="FF0000"/>
                </a:solidFill>
              </a:rPr>
              <a:t>définitive fin </a:t>
            </a:r>
            <a:r>
              <a:rPr lang="fr-FR" sz="1200" b="1" dirty="0">
                <a:solidFill>
                  <a:srgbClr val="FF0000"/>
                </a:solidFill>
              </a:rPr>
              <a:t>octobre).</a:t>
            </a:r>
          </a:p>
          <a:p>
            <a:pPr marL="0" indent="0" algn="ctr">
              <a:buNone/>
            </a:pPr>
            <a:r>
              <a:rPr lang="fr-FR" sz="1200" b="1" dirty="0">
                <a:solidFill>
                  <a:srgbClr val="FF0000"/>
                </a:solidFill>
              </a:rPr>
              <a:t>Les dates du 24 janvier et 28 mars seraient </a:t>
            </a:r>
            <a:r>
              <a:rPr lang="fr-FR" sz="1200" b="1" dirty="0" smtClean="0">
                <a:solidFill>
                  <a:srgbClr val="FF0000"/>
                </a:solidFill>
              </a:rPr>
              <a:t>conservées </a:t>
            </a:r>
            <a:r>
              <a:rPr lang="fr-FR" sz="1200" b="1" dirty="0">
                <a:solidFill>
                  <a:srgbClr val="FF0000"/>
                </a:solidFill>
              </a:rPr>
              <a:t>pour une autre action départementale</a:t>
            </a:r>
            <a:endParaRPr lang="fr-FR" sz="1200" b="1" dirty="0" smtClean="0"/>
          </a:p>
          <a:p>
            <a:pPr marL="0" indent="0" algn="ctr">
              <a:buNone/>
            </a:pPr>
            <a:endParaRPr lang="fr-FR" b="1" i="1" u="sng" dirty="0" smtClean="0"/>
          </a:p>
          <a:p>
            <a:pPr marL="0" indent="0" algn="ctr">
              <a:buNone/>
            </a:pPr>
            <a:r>
              <a:rPr lang="fr-FR" b="1" i="1" u="sng" dirty="0" smtClean="0"/>
              <a:t>Calendrier</a:t>
            </a:r>
          </a:p>
          <a:p>
            <a:pPr marL="0" indent="0" algn="ctr">
              <a:buNone/>
            </a:pPr>
            <a:r>
              <a:rPr lang="fr-FR" b="1" dirty="0" smtClean="0"/>
              <a:t>Samedi 24 Janvier 2026 à Aramon</a:t>
            </a:r>
          </a:p>
          <a:p>
            <a:pPr marL="0" indent="0" algn="ctr">
              <a:buNone/>
            </a:pPr>
            <a:r>
              <a:rPr lang="fr-FR" b="1" dirty="0" smtClean="0"/>
              <a:t>Samedi 28 mars à Pont St Esprit</a:t>
            </a:r>
          </a:p>
          <a:p>
            <a:pPr marL="0" indent="0" algn="ctr">
              <a:buNone/>
            </a:pPr>
            <a:r>
              <a:rPr lang="fr-FR" b="1" dirty="0" smtClean="0"/>
              <a:t>Samedi 13 juin à Manduel</a:t>
            </a:r>
          </a:p>
          <a:p>
            <a:pPr marL="0" indent="0" algn="ctr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181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ORDRE DU JOUR 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400" b="1" u="sng" dirty="0"/>
              <a:t>Etat des lieux à la rentrée 2025</a:t>
            </a:r>
            <a:r>
              <a:rPr lang="fr-FR" sz="2400" b="1" dirty="0"/>
              <a:t> : </a:t>
            </a:r>
          </a:p>
          <a:p>
            <a:pPr lvl="2"/>
            <a:r>
              <a:rPr lang="fr-FR" sz="1800" b="1" dirty="0"/>
              <a:t>Point sur les licences</a:t>
            </a:r>
          </a:p>
          <a:p>
            <a:pPr lvl="2"/>
            <a:r>
              <a:rPr lang="fr-FR" sz="1800" b="1" dirty="0" smtClean="0"/>
              <a:t>Tour </a:t>
            </a:r>
            <a:r>
              <a:rPr lang="fr-FR" sz="1800" b="1" dirty="0"/>
              <a:t>de table des </a:t>
            </a:r>
            <a:r>
              <a:rPr lang="fr-FR" sz="1800" b="1" dirty="0" smtClean="0"/>
              <a:t>Clubs</a:t>
            </a:r>
            <a:endParaRPr lang="fr-FR" b="1" dirty="0"/>
          </a:p>
          <a:p>
            <a:r>
              <a:rPr lang="fr-FR" sz="2400" b="1" u="sng" dirty="0"/>
              <a:t>Formation </a:t>
            </a:r>
            <a:r>
              <a:rPr lang="fr-FR" sz="2400" b="1" dirty="0"/>
              <a:t>:</a:t>
            </a:r>
          </a:p>
          <a:p>
            <a:pPr lvl="2"/>
            <a:r>
              <a:rPr lang="fr-FR" sz="1800" b="1" dirty="0"/>
              <a:t>Formation fédérale : besoins des clubs</a:t>
            </a:r>
          </a:p>
          <a:p>
            <a:pPr lvl="2"/>
            <a:r>
              <a:rPr lang="fr-FR" sz="1800" b="1" dirty="0"/>
              <a:t>Stages jeunes</a:t>
            </a:r>
          </a:p>
          <a:p>
            <a:r>
              <a:rPr lang="fr-FR" sz="2400" b="1" u="sng" dirty="0" smtClean="0"/>
              <a:t>Féminin</a:t>
            </a:r>
            <a:r>
              <a:rPr lang="fr-FR" sz="2400" b="1" dirty="0" smtClean="0"/>
              <a:t> : </a:t>
            </a:r>
          </a:p>
          <a:p>
            <a:pPr lvl="2"/>
            <a:r>
              <a:rPr lang="fr-FR" sz="1800" b="1" dirty="0" smtClean="0"/>
              <a:t>Stage Féminin CDTA30</a:t>
            </a:r>
          </a:p>
          <a:p>
            <a:pPr lvl="2"/>
            <a:r>
              <a:rPr lang="fr-FR" sz="1800" b="1" dirty="0" smtClean="0"/>
              <a:t>Formation Entraineur</a:t>
            </a:r>
          </a:p>
          <a:p>
            <a:pPr lvl="2"/>
            <a:r>
              <a:rPr lang="fr-FR" sz="1800" b="1" dirty="0" smtClean="0"/>
              <a:t>Séminaire Régional Féminin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04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SAISON SPORTIVE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6769" y="1977292"/>
            <a:ext cx="9784861" cy="42515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 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JEUNES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/>
              <a:t>Ce challenge reste sur le même format avec trois épreuves </a:t>
            </a:r>
            <a:r>
              <a:rPr lang="fr-FR" b="1" dirty="0" smtClean="0"/>
              <a:t>(une </a:t>
            </a:r>
            <a:r>
              <a:rPr lang="fr-FR" b="1" dirty="0"/>
              <a:t>en salle et </a:t>
            </a:r>
            <a:r>
              <a:rPr lang="fr-FR" b="1" dirty="0" smtClean="0"/>
              <a:t>deux en </a:t>
            </a:r>
            <a:r>
              <a:rPr lang="fr-FR" b="1" dirty="0"/>
              <a:t>extérieur</a:t>
            </a:r>
            <a:r>
              <a:rPr lang="fr-FR" b="1" dirty="0" smtClean="0"/>
              <a:t>).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FR" sz="1200" b="1" dirty="0"/>
          </a:p>
          <a:p>
            <a:pPr marL="0" indent="0" algn="ctr">
              <a:buNone/>
            </a:pPr>
            <a:r>
              <a:rPr lang="fr-FR" b="1" i="1" u="sng" dirty="0"/>
              <a:t>Calendrier</a:t>
            </a:r>
          </a:p>
          <a:p>
            <a:pPr marL="0" indent="0" algn="ctr">
              <a:buNone/>
            </a:pPr>
            <a:r>
              <a:rPr lang="fr-FR" b="1" dirty="0"/>
              <a:t>Samedi </a:t>
            </a:r>
            <a:r>
              <a:rPr lang="fr-FR" b="1" dirty="0" smtClean="0"/>
              <a:t>10 </a:t>
            </a:r>
            <a:r>
              <a:rPr lang="fr-FR" b="1" dirty="0"/>
              <a:t>Janvier 2026 à </a:t>
            </a:r>
            <a:r>
              <a:rPr lang="fr-FR" b="1" dirty="0" smtClean="0"/>
              <a:t>St </a:t>
            </a:r>
            <a:r>
              <a:rPr lang="fr-FR" b="1" dirty="0" err="1" smtClean="0"/>
              <a:t>Géniès</a:t>
            </a:r>
            <a:r>
              <a:rPr lang="fr-FR" b="1" dirty="0" smtClean="0"/>
              <a:t> de </a:t>
            </a:r>
            <a:r>
              <a:rPr lang="fr-FR" b="1" dirty="0" err="1" smtClean="0"/>
              <a:t>Malgoires</a:t>
            </a:r>
            <a:endParaRPr lang="fr-FR" b="1" dirty="0"/>
          </a:p>
          <a:p>
            <a:pPr marL="0" indent="0" algn="ctr">
              <a:buNone/>
            </a:pPr>
            <a:r>
              <a:rPr lang="fr-FR" b="1" dirty="0"/>
              <a:t>Samedi </a:t>
            </a:r>
            <a:r>
              <a:rPr lang="fr-FR" b="1" dirty="0" smtClean="0"/>
              <a:t>09 mai à Milhaud</a:t>
            </a:r>
            <a:endParaRPr lang="fr-FR" b="1" dirty="0"/>
          </a:p>
          <a:p>
            <a:pPr marL="0" indent="0" algn="ctr">
              <a:buNone/>
            </a:pPr>
            <a:r>
              <a:rPr lang="fr-FR" b="1" dirty="0"/>
              <a:t>Samedi 13 juin à Manduel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300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SAISON SPORTIVE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COUPE DEPARTEMENTALE 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 smtClean="0"/>
              <a:t>Volonté de remettre en place cette compétition par équipe dynamique pour les jeunes.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Tour de table pour réflexion sur </a:t>
            </a:r>
            <a:r>
              <a:rPr lang="fr-FR" b="1" dirty="0" smtClean="0">
                <a:solidFill>
                  <a:srgbClr val="FF0000"/>
                </a:solidFill>
              </a:rPr>
              <a:t>règlement et modifications : 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Tir de qualification en mode équipe.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U11 passe à 8 mètres.</a:t>
            </a:r>
            <a:endParaRPr lang="fr-F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FR" sz="1200" b="1" dirty="0"/>
          </a:p>
          <a:p>
            <a:pPr marL="0" indent="0" algn="ctr">
              <a:buNone/>
            </a:pPr>
            <a:r>
              <a:rPr lang="fr-FR" b="1" i="1" u="sng" dirty="0"/>
              <a:t>Calendrier</a:t>
            </a:r>
          </a:p>
          <a:p>
            <a:pPr marL="0" indent="0" algn="ctr">
              <a:buNone/>
            </a:pPr>
            <a:r>
              <a:rPr lang="fr-FR" b="1" dirty="0"/>
              <a:t>Samedi </a:t>
            </a:r>
            <a:r>
              <a:rPr lang="fr-FR" b="1" dirty="0" smtClean="0"/>
              <a:t>14 Février </a:t>
            </a:r>
            <a:r>
              <a:rPr lang="fr-FR" b="1" dirty="0"/>
              <a:t>2026 à </a:t>
            </a:r>
            <a:r>
              <a:rPr lang="fr-FR" b="1" dirty="0" smtClean="0"/>
              <a:t>Nîmes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035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528"/>
          </a:xfrm>
        </p:spPr>
        <p:txBody>
          <a:bodyPr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SAISON SPORTIVE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3" y="1342239"/>
            <a:ext cx="10303281" cy="495696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r-F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TROPHEE DES MIXTES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FR" b="1" dirty="0" smtClean="0"/>
              <a:t>Cette compétition est très appréciée et connait un grand succès.</a:t>
            </a:r>
            <a:endParaRPr lang="fr-FR" b="1" dirty="0"/>
          </a:p>
          <a:p>
            <a:pPr marL="0" indent="0" algn="ctr">
              <a:buNone/>
            </a:pPr>
            <a:r>
              <a:rPr lang="fr-FR" b="1" dirty="0"/>
              <a:t>Tour de table pour réflexion sur </a:t>
            </a:r>
            <a:r>
              <a:rPr lang="fr-FR" b="1" dirty="0" smtClean="0"/>
              <a:t>maintien du programme saison dernière.</a:t>
            </a:r>
            <a:endParaRPr lang="fr-FR" b="1" dirty="0"/>
          </a:p>
          <a:p>
            <a:pPr marL="0" indent="0" algn="ctr">
              <a:buNone/>
            </a:pPr>
            <a:endParaRPr lang="fr-FR" sz="1200" b="1" dirty="0"/>
          </a:p>
          <a:p>
            <a:pPr marL="0" indent="0" algn="ctr">
              <a:buNone/>
            </a:pPr>
            <a:r>
              <a:rPr lang="fr-FR" b="1" i="1" u="sng" dirty="0"/>
              <a:t>Calendrier</a:t>
            </a:r>
          </a:p>
          <a:p>
            <a:pPr marL="0" indent="0" algn="ctr">
              <a:buNone/>
            </a:pPr>
            <a:r>
              <a:rPr lang="fr-FR" b="1" dirty="0"/>
              <a:t>Samedi 14 </a:t>
            </a:r>
            <a:r>
              <a:rPr lang="fr-FR" b="1" dirty="0" smtClean="0"/>
              <a:t>Mars </a:t>
            </a:r>
            <a:r>
              <a:rPr lang="fr-FR" b="1" dirty="0"/>
              <a:t>2026 à </a:t>
            </a:r>
            <a:r>
              <a:rPr lang="fr-FR" b="1" dirty="0" smtClean="0"/>
              <a:t>Saint </a:t>
            </a:r>
            <a:r>
              <a:rPr lang="fr-FR" b="1" dirty="0" err="1" smtClean="0"/>
              <a:t>Géniès</a:t>
            </a:r>
            <a:r>
              <a:rPr lang="fr-FR" b="1" dirty="0" smtClean="0"/>
              <a:t> de </a:t>
            </a:r>
            <a:r>
              <a:rPr lang="fr-FR" b="1" dirty="0" err="1" smtClean="0"/>
              <a:t>Malgoires</a:t>
            </a:r>
            <a:r>
              <a:rPr lang="fr-FR" b="1" dirty="0" smtClean="0"/>
              <a:t> 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Nouveau format : 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Matin : Jeunes + arc à poulies + Néo-Licenciés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Après midi : Arc Classiques.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</a:rPr>
              <a:t>Maintenir le tir pendant la constitution des poules afin d’éviter attente excessive sans activité.</a:t>
            </a:r>
            <a:endParaRPr lang="fr-FR" b="1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40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rial Black" panose="020B0A04020102020204" pitchFamily="34" charset="0"/>
              </a:rPr>
              <a:t>LABEL FFTA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59017"/>
            <a:ext cx="8596668" cy="46823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 La campagne de Label débutera en Octobre.</a:t>
            </a:r>
          </a:p>
          <a:p>
            <a:pPr marL="0" indent="0">
              <a:buNone/>
            </a:pPr>
            <a:endParaRPr lang="fr-FR" b="1" dirty="0"/>
          </a:p>
          <a:p>
            <a:pPr marL="0" indent="0" algn="ctr">
              <a:buNone/>
            </a:pPr>
            <a:r>
              <a:rPr lang="fr-FR" b="1" i="1" u="sng" dirty="0" smtClean="0"/>
              <a:t>Intérêt de cette démarche </a:t>
            </a:r>
            <a:r>
              <a:rPr lang="fr-FR" b="1" i="1" dirty="0" smtClean="0"/>
              <a:t>:</a:t>
            </a:r>
          </a:p>
          <a:p>
            <a:pPr marL="0" indent="0" algn="ctr">
              <a:buNone/>
            </a:pPr>
            <a:r>
              <a:rPr lang="fr-FR" b="1" dirty="0" smtClean="0"/>
              <a:t>Réflexion sur sa structure et ses possibilités d’évolution</a:t>
            </a:r>
          </a:p>
          <a:p>
            <a:pPr marL="0" indent="0" algn="ctr">
              <a:buNone/>
            </a:pPr>
            <a:r>
              <a:rPr lang="fr-FR" b="1" dirty="0" smtClean="0"/>
              <a:t>Rédaction d’un projet « Club »</a:t>
            </a:r>
          </a:p>
          <a:p>
            <a:pPr marL="0" indent="0" algn="ctr">
              <a:buNone/>
            </a:pPr>
            <a:r>
              <a:rPr lang="fr-FR" b="1" dirty="0" smtClean="0"/>
              <a:t> </a:t>
            </a:r>
            <a:r>
              <a:rPr lang="fr-FR" sz="1200" b="1" dirty="0" smtClean="0"/>
              <a:t>(nécessaire également pour demande de subvention)</a:t>
            </a:r>
          </a:p>
          <a:p>
            <a:pPr marL="0" indent="0" algn="ctr">
              <a:buNone/>
            </a:pPr>
            <a:r>
              <a:rPr lang="fr-FR" b="1" dirty="0" smtClean="0"/>
              <a:t>Reconnaissance du monde sportif et institution</a:t>
            </a:r>
          </a:p>
          <a:p>
            <a:pPr marL="0" indent="0" algn="just">
              <a:buNone/>
            </a:pPr>
            <a:r>
              <a:rPr lang="fr-FR" b="1" dirty="0"/>
              <a:t> </a:t>
            </a:r>
            <a:endParaRPr lang="fr-FR" b="1" dirty="0" smtClean="0"/>
          </a:p>
          <a:p>
            <a:pPr marL="0" indent="0" algn="just">
              <a:buNone/>
            </a:pPr>
            <a:r>
              <a:rPr lang="fr-FR" b="1" dirty="0" smtClean="0"/>
              <a:t>Référent CDTA 30 Label : Murielle TERPAND</a:t>
            </a:r>
          </a:p>
          <a:p>
            <a:pPr marL="0" indent="0" algn="just">
              <a:buNone/>
            </a:pPr>
            <a:r>
              <a:rPr lang="fr-FR" b="1" dirty="0" smtClean="0"/>
              <a:t>Le cadre CDTA30 peut amener son aide pour rédaction projet club.</a:t>
            </a:r>
          </a:p>
        </p:txBody>
      </p:sp>
    </p:spTree>
    <p:extLst>
      <p:ext uri="{BB962C8B-B14F-4D97-AF65-F5344CB8AC3E}">
        <p14:creationId xmlns:p14="http://schemas.microsoft.com/office/powerpoint/2010/main" val="173547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Arial Black" panose="020B0A04020102020204" pitchFamily="34" charset="0"/>
              </a:rPr>
              <a:t>QUESTIONS DIVERSES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b="1" dirty="0" smtClean="0"/>
              <a:t>Communication CDTA30 : présentation du Flyer </a:t>
            </a:r>
          </a:p>
          <a:p>
            <a:endParaRPr lang="fr-FR" b="1" dirty="0" smtClean="0"/>
          </a:p>
          <a:p>
            <a:r>
              <a:rPr lang="fr-FR" b="1" dirty="0" smtClean="0"/>
              <a:t>Assemblée Générale : samedi 10 janvier à Saint Génies de </a:t>
            </a:r>
            <a:r>
              <a:rPr lang="fr-FR" b="1" dirty="0" err="1" smtClean="0"/>
              <a:t>Malgoirès</a:t>
            </a:r>
            <a:r>
              <a:rPr lang="fr-FR" b="1" dirty="0" smtClean="0"/>
              <a:t> </a:t>
            </a:r>
            <a:r>
              <a:rPr lang="fr-FR" dirty="0" smtClean="0"/>
              <a:t>(matin)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125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ORDRE DU JOUR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400" b="1" u="sng" dirty="0"/>
              <a:t>Saison sportive</a:t>
            </a:r>
            <a:r>
              <a:rPr lang="fr-FR" sz="2400" b="1" dirty="0"/>
              <a:t> :</a:t>
            </a:r>
          </a:p>
          <a:p>
            <a:pPr lvl="2"/>
            <a:r>
              <a:rPr lang="fr-FR" sz="1800" b="1" dirty="0"/>
              <a:t>Saison salle </a:t>
            </a:r>
          </a:p>
          <a:p>
            <a:pPr lvl="2"/>
            <a:r>
              <a:rPr lang="fr-FR" sz="1800" b="1" dirty="0"/>
              <a:t>Saison </a:t>
            </a:r>
            <a:r>
              <a:rPr lang="fr-FR" sz="1800" b="1" dirty="0" smtClean="0"/>
              <a:t>extérieure</a:t>
            </a:r>
          </a:p>
          <a:p>
            <a:pPr lvl="2"/>
            <a:endParaRPr lang="fr-FR" b="1" dirty="0" smtClean="0"/>
          </a:p>
          <a:p>
            <a:pPr lvl="0"/>
            <a:r>
              <a:rPr lang="fr-FR" sz="2600" b="1" u="sng" dirty="0" smtClean="0"/>
              <a:t>Rencontres Départementales </a:t>
            </a:r>
            <a:r>
              <a:rPr lang="fr-FR" sz="2600" b="1" dirty="0" smtClean="0"/>
              <a:t>:</a:t>
            </a:r>
          </a:p>
          <a:p>
            <a:pPr lvl="2"/>
            <a:r>
              <a:rPr lang="fr-FR" sz="1900" b="1" dirty="0" smtClean="0"/>
              <a:t>Challenge </a:t>
            </a:r>
            <a:r>
              <a:rPr lang="fr-FR" sz="1900" b="1" dirty="0"/>
              <a:t>U11</a:t>
            </a:r>
          </a:p>
          <a:p>
            <a:pPr lvl="2"/>
            <a:r>
              <a:rPr lang="fr-FR" sz="1900" b="1" dirty="0"/>
              <a:t>Challenge Jeunes</a:t>
            </a:r>
          </a:p>
          <a:p>
            <a:pPr lvl="2"/>
            <a:r>
              <a:rPr lang="fr-FR" sz="1900" b="1" dirty="0"/>
              <a:t>Coupe Départementale</a:t>
            </a:r>
          </a:p>
          <a:p>
            <a:pPr lvl="2"/>
            <a:r>
              <a:rPr lang="fr-FR" sz="1900" b="1" dirty="0"/>
              <a:t>Trophée des mixtes	</a:t>
            </a:r>
          </a:p>
          <a:p>
            <a:pPr marL="0" indent="0">
              <a:buNone/>
            </a:pPr>
            <a:r>
              <a:rPr lang="fr-FR" b="1" dirty="0"/>
              <a:t> </a:t>
            </a:r>
          </a:p>
          <a:p>
            <a:r>
              <a:rPr lang="fr-FR" sz="2600" b="1" u="sng" dirty="0"/>
              <a:t>Labels FFTA</a:t>
            </a:r>
            <a:endParaRPr lang="fr-FR" sz="26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5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 smtClean="0">
                <a:latin typeface="Arial Black" panose="020B0A04020102020204" pitchFamily="34" charset="0"/>
              </a:rPr>
              <a:t>Etat licences </a:t>
            </a:r>
            <a:br>
              <a:rPr lang="fr-FR" sz="4000" dirty="0" smtClean="0">
                <a:latin typeface="Arial Black" panose="020B0A04020102020204" pitchFamily="34" charset="0"/>
              </a:rPr>
            </a:br>
            <a:r>
              <a:rPr lang="fr-FR" sz="4000" dirty="0" smtClean="0">
                <a:latin typeface="Arial Black" panose="020B0A04020102020204" pitchFamily="34" charset="0"/>
              </a:rPr>
              <a:t> </a:t>
            </a:r>
            <a:r>
              <a:rPr lang="fr-FR" sz="4000" dirty="0" smtClean="0">
                <a:latin typeface="Arial Black" panose="020B0A04020102020204" pitchFamily="34" charset="0"/>
              </a:rPr>
              <a:t>28 septembre </a:t>
            </a:r>
            <a:r>
              <a:rPr lang="fr-FR" sz="4000" dirty="0" smtClean="0">
                <a:latin typeface="Arial Black" panose="020B0A04020102020204" pitchFamily="34" charset="0"/>
              </a:rPr>
              <a:t>2025</a:t>
            </a:r>
            <a:endParaRPr lang="fr-FR" sz="40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 smtClean="0"/>
              <a:t>17 clubs affiliés</a:t>
            </a:r>
          </a:p>
          <a:p>
            <a:endParaRPr lang="fr-FR" sz="2400" b="1" dirty="0" smtClean="0"/>
          </a:p>
          <a:p>
            <a:r>
              <a:rPr lang="fr-FR" sz="2400" b="1" u="sng" dirty="0" smtClean="0"/>
              <a:t>Statistiques par catégorie </a:t>
            </a:r>
            <a:r>
              <a:rPr lang="fr-FR" sz="2400" b="1" dirty="0" smtClean="0"/>
              <a:t>:</a:t>
            </a:r>
          </a:p>
          <a:p>
            <a:pPr lvl="1"/>
            <a:r>
              <a:rPr lang="fr-FR" sz="1800" b="1" dirty="0" smtClean="0"/>
              <a:t>Total : 581/1149</a:t>
            </a:r>
          </a:p>
          <a:p>
            <a:pPr lvl="1"/>
            <a:r>
              <a:rPr lang="fr-FR" sz="1800" b="1" dirty="0" smtClean="0"/>
              <a:t>Adultes : 394/686</a:t>
            </a:r>
          </a:p>
          <a:p>
            <a:pPr lvl="1"/>
            <a:r>
              <a:rPr lang="fr-FR" sz="1800" b="1" dirty="0" smtClean="0"/>
              <a:t>Jeunes : 159/322</a:t>
            </a:r>
          </a:p>
          <a:p>
            <a:pPr lvl="1"/>
            <a:r>
              <a:rPr lang="fr-FR" sz="1800" b="1" dirty="0" smtClean="0"/>
              <a:t>U11 : 28/93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64864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latin typeface="Arial Black" panose="020B0A04020102020204" pitchFamily="34" charset="0"/>
              </a:rPr>
              <a:t>TOUR DE TABLE DES CLUBS </a:t>
            </a:r>
            <a:endParaRPr lang="fr-FR" b="1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52062" y="2125785"/>
            <a:ext cx="10730523" cy="4548554"/>
          </a:xfrm>
        </p:spPr>
        <p:txBody>
          <a:bodyPr>
            <a:normAutofit fontScale="85000" lnSpcReduction="20000"/>
          </a:bodyPr>
          <a:lstStyle/>
          <a:p>
            <a:r>
              <a:rPr lang="fr-FR" sz="2400" b="1" u="sng" dirty="0" smtClean="0"/>
              <a:t>Clubs présents </a:t>
            </a:r>
            <a:r>
              <a:rPr lang="fr-FR" dirty="0" smtClean="0"/>
              <a:t>: </a:t>
            </a:r>
          </a:p>
          <a:p>
            <a:pPr marL="0" indent="0" algn="ctr">
              <a:buNone/>
            </a:pPr>
            <a:r>
              <a:rPr lang="fr-FR" b="1" dirty="0" smtClean="0"/>
              <a:t>Alès, Aramon, </a:t>
            </a:r>
            <a:r>
              <a:rPr lang="fr-FR" b="1" dirty="0"/>
              <a:t>Archers Petite Camargue, </a:t>
            </a:r>
            <a:r>
              <a:rPr lang="fr-FR" b="1" dirty="0" smtClean="0"/>
              <a:t>Beaucaire, </a:t>
            </a:r>
            <a:r>
              <a:rPr lang="fr-FR" b="1" dirty="0" err="1" smtClean="0"/>
              <a:t>Laudun</a:t>
            </a:r>
            <a:endParaRPr lang="fr-FR" b="1" dirty="0" smtClean="0"/>
          </a:p>
          <a:p>
            <a:pPr marL="0" indent="0" algn="ctr">
              <a:buNone/>
            </a:pPr>
            <a:r>
              <a:rPr lang="fr-FR" b="1" dirty="0" smtClean="0"/>
              <a:t>, </a:t>
            </a:r>
            <a:r>
              <a:rPr lang="fr-FR" b="1" dirty="0"/>
              <a:t>Manduel, Marguerittes, </a:t>
            </a:r>
            <a:r>
              <a:rPr lang="fr-FR" b="1" dirty="0" smtClean="0"/>
              <a:t>Milhaud, Rochefort </a:t>
            </a:r>
            <a:r>
              <a:rPr lang="fr-FR" b="1" dirty="0"/>
              <a:t>du Gard,  Nîmes, Pont Saint Esprit, Saint </a:t>
            </a:r>
            <a:r>
              <a:rPr lang="fr-FR" b="1" dirty="0" err="1"/>
              <a:t>Ambroix</a:t>
            </a:r>
            <a:r>
              <a:rPr lang="fr-FR" b="1" dirty="0"/>
              <a:t>, Saint </a:t>
            </a:r>
            <a:r>
              <a:rPr lang="fr-FR" b="1" dirty="0" err="1"/>
              <a:t>Christol</a:t>
            </a:r>
            <a:r>
              <a:rPr lang="fr-FR" b="1" dirty="0"/>
              <a:t> Les Alès, Saint Génies de </a:t>
            </a:r>
            <a:r>
              <a:rPr lang="fr-FR" b="1" dirty="0" err="1" smtClean="0"/>
              <a:t>Malgoires</a:t>
            </a:r>
            <a:endParaRPr lang="fr-FR" dirty="0" smtClean="0"/>
          </a:p>
          <a:p>
            <a:r>
              <a:rPr lang="fr-FR" sz="2400" b="1" u="sng" dirty="0" smtClean="0"/>
              <a:t>Clubs excusés</a:t>
            </a:r>
            <a:r>
              <a:rPr lang="fr-FR" sz="2400" b="1" dirty="0" smtClean="0"/>
              <a:t>: </a:t>
            </a:r>
          </a:p>
          <a:p>
            <a:pPr marL="0" indent="0" algn="ctr">
              <a:buNone/>
            </a:pPr>
            <a:r>
              <a:rPr lang="fr-FR" sz="1700" b="1" dirty="0" smtClean="0"/>
              <a:t>Anduze, Langlade</a:t>
            </a:r>
          </a:p>
          <a:p>
            <a:r>
              <a:rPr lang="fr-FR" sz="2400" b="1" u="sng" dirty="0"/>
              <a:t>Synthèse</a:t>
            </a:r>
            <a:r>
              <a:rPr lang="fr-FR" sz="2400" b="1" dirty="0"/>
              <a:t>: </a:t>
            </a:r>
            <a:endParaRPr lang="fr-FR" sz="2400" b="1" dirty="0" smtClean="0"/>
          </a:p>
          <a:p>
            <a:pPr marL="0" indent="0" algn="ctr">
              <a:buNone/>
            </a:pPr>
            <a:r>
              <a:rPr lang="fr-FR" sz="1600" b="1" dirty="0" smtClean="0"/>
              <a:t>Une très grande majorité des clubs pensent être légèrement en baisse par rapport à la saison passée.</a:t>
            </a:r>
          </a:p>
          <a:p>
            <a:pPr marL="0" indent="0" algn="ctr">
              <a:buNone/>
            </a:pPr>
            <a:r>
              <a:rPr lang="fr-FR" sz="1600" b="1" dirty="0" smtClean="0"/>
              <a:t>La désaffection des jeunes par rapport à notre discipline se confirme avec peu de recrutement en ce début de saison.</a:t>
            </a:r>
          </a:p>
          <a:p>
            <a:pPr marL="0" indent="0" algn="ctr">
              <a:buNone/>
            </a:pPr>
            <a:r>
              <a:rPr lang="fr-FR" sz="1600" b="1" dirty="0" smtClean="0"/>
              <a:t>On a l’inverse </a:t>
            </a:r>
            <a:r>
              <a:rPr lang="fr-FR" sz="1600" b="1" dirty="0" smtClean="0"/>
              <a:t>chez les adultes </a:t>
            </a:r>
            <a:r>
              <a:rPr lang="fr-FR" sz="1600" b="1" dirty="0" smtClean="0"/>
              <a:t>qui viennent en nombre découvrir notre sport.</a:t>
            </a:r>
          </a:p>
          <a:p>
            <a:pPr marL="0" indent="0" algn="ctr">
              <a:buNone/>
            </a:pPr>
            <a:r>
              <a:rPr lang="fr-FR" sz="1600" b="1" dirty="0" smtClean="0"/>
              <a:t>Les causes : effet JO 2024 Paris terminé, arrêt de l’aide de l’état </a:t>
            </a:r>
            <a:r>
              <a:rPr lang="fr-FR" sz="1600" b="1" dirty="0" err="1" smtClean="0"/>
              <a:t>Pass</a:t>
            </a:r>
            <a:r>
              <a:rPr lang="fr-FR" sz="1600" b="1" dirty="0" smtClean="0"/>
              <a:t> Sport (50€) et contexte social compliqué lors de cette rentrée.</a:t>
            </a:r>
          </a:p>
          <a:p>
            <a:pPr marL="0" indent="0" algn="ctr">
              <a:buNone/>
            </a:pPr>
            <a:endParaRPr lang="fr-FR" sz="1600" b="1" dirty="0" smtClean="0"/>
          </a:p>
          <a:p>
            <a:endParaRPr lang="fr-FR" sz="2400" b="1" dirty="0" smtClean="0"/>
          </a:p>
          <a:p>
            <a:pPr marL="0" indent="0" algn="ctr">
              <a:buNone/>
            </a:pP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148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473"/>
          </a:xfrm>
        </p:spPr>
        <p:txBody>
          <a:bodyPr>
            <a:normAutofit/>
          </a:bodyPr>
          <a:lstStyle/>
          <a:p>
            <a:pPr algn="ctr"/>
            <a:r>
              <a:rPr lang="fr-FR" sz="4800" dirty="0" smtClean="0">
                <a:latin typeface="Arial Black" panose="020B0A04020102020204" pitchFamily="34" charset="0"/>
              </a:rPr>
              <a:t>FORMATION </a:t>
            </a:r>
            <a:endParaRPr lang="fr-FR" sz="4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68741"/>
            <a:ext cx="8596668" cy="447262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fr-FR" sz="2400" b="1" u="sng" dirty="0" smtClean="0"/>
          </a:p>
          <a:p>
            <a:pPr marL="0" indent="0" algn="ctr">
              <a:buNone/>
            </a:pPr>
            <a:r>
              <a:rPr lang="fr-FR" sz="3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encadrant fédéral </a:t>
            </a:r>
            <a:endParaRPr lang="fr-FR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FR" sz="1100" b="1" dirty="0" smtClean="0"/>
          </a:p>
          <a:p>
            <a:pPr lvl="2"/>
            <a:r>
              <a:rPr lang="fr-FR" sz="1800" b="1" dirty="0" smtClean="0"/>
              <a:t>Deux formations ont été programmées à Nîmes :</a:t>
            </a:r>
          </a:p>
          <a:p>
            <a:pPr lvl="3"/>
            <a:r>
              <a:rPr lang="fr-FR" sz="1800" b="1" dirty="0" smtClean="0"/>
              <a:t>06/07 septembre : 11 stagiaires issus des clubs d’Alès, </a:t>
            </a:r>
            <a:r>
              <a:rPr lang="fr-FR" sz="1800" b="1" dirty="0"/>
              <a:t>Langlade</a:t>
            </a:r>
            <a:r>
              <a:rPr lang="fr-FR" sz="1800" b="1" dirty="0" smtClean="0"/>
              <a:t> Manduel,</a:t>
            </a:r>
            <a:r>
              <a:rPr lang="fr-FR" sz="1800" b="1" dirty="0"/>
              <a:t> </a:t>
            </a:r>
            <a:r>
              <a:rPr lang="fr-FR" sz="1800" b="1" dirty="0" smtClean="0"/>
              <a:t>Marguerittes</a:t>
            </a:r>
            <a:r>
              <a:rPr lang="fr-FR" sz="1800" b="1" dirty="0"/>
              <a:t>,</a:t>
            </a:r>
            <a:r>
              <a:rPr lang="fr-FR" sz="1800" b="1" dirty="0" smtClean="0"/>
              <a:t> Rochefort du Gard et Saint </a:t>
            </a:r>
            <a:r>
              <a:rPr lang="fr-FR" sz="1800" b="1" dirty="0" err="1" smtClean="0"/>
              <a:t>Christol</a:t>
            </a:r>
            <a:r>
              <a:rPr lang="fr-FR" sz="1800" b="1" dirty="0" smtClean="0"/>
              <a:t> lez Alès.</a:t>
            </a:r>
          </a:p>
          <a:p>
            <a:pPr lvl="3"/>
            <a:r>
              <a:rPr lang="fr-FR" sz="1800" b="1" dirty="0" smtClean="0"/>
              <a:t>25/26 octobre : 7 candidats des clubs de Alès, Archers Petite Camargue et Langlade.</a:t>
            </a:r>
          </a:p>
          <a:p>
            <a:pPr lvl="2"/>
            <a:endParaRPr lang="fr-FR" sz="1800" b="1" dirty="0" smtClean="0"/>
          </a:p>
          <a:p>
            <a:pPr lvl="2"/>
            <a:r>
              <a:rPr lang="fr-FR" sz="1800" b="1" dirty="0" smtClean="0"/>
              <a:t>La première formation était encadré par Vincent </a:t>
            </a:r>
            <a:r>
              <a:rPr lang="fr-FR" sz="1800" b="1" dirty="0" err="1" smtClean="0"/>
              <a:t>Dabren</a:t>
            </a:r>
            <a:r>
              <a:rPr lang="fr-FR" sz="1800" b="1" dirty="0" smtClean="0"/>
              <a:t> Ferreira (ETR) assisté du cadre CDTA30.</a:t>
            </a:r>
          </a:p>
          <a:p>
            <a:pPr lvl="2"/>
            <a:endParaRPr lang="fr-FR" sz="1800" b="1" dirty="0" smtClean="0"/>
          </a:p>
          <a:p>
            <a:pPr lvl="2"/>
            <a:r>
              <a:rPr lang="fr-FR" sz="1800" b="1" dirty="0" smtClean="0"/>
              <a:t>Après accord de la DTN, le cadre du CDTA30 a maintenant la validation de réaliser seul (uniquement) les formations Encadrant Fédéral 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39079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50752"/>
          </a:xfrm>
        </p:spPr>
        <p:txBody>
          <a:bodyPr/>
          <a:lstStyle/>
          <a:p>
            <a:pPr algn="ctr"/>
            <a:r>
              <a:rPr lang="fr-FR" dirty="0" smtClean="0">
                <a:latin typeface="Arial Black" panose="020B0A04020102020204" pitchFamily="34" charset="0"/>
              </a:rPr>
              <a:t>FORMATION</a:t>
            </a:r>
            <a:endParaRPr lang="fr-FR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09351"/>
            <a:ext cx="8596668" cy="463201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fr-FR" sz="3300" b="1" u="sng" dirty="0" smtClean="0"/>
          </a:p>
          <a:p>
            <a:pPr marL="0" indent="0" algn="ctr">
              <a:buNone/>
            </a:pPr>
            <a:r>
              <a:rPr lang="fr-FR" sz="33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entraineur fédéral</a:t>
            </a:r>
          </a:p>
          <a:p>
            <a:pPr marL="0" indent="0" algn="ctr">
              <a:buNone/>
            </a:pPr>
            <a:endParaRPr lang="fr-FR" sz="2400" b="1" dirty="0"/>
          </a:p>
          <a:p>
            <a:pPr lvl="1"/>
            <a:r>
              <a:rPr lang="fr-FR" sz="2200" b="1" dirty="0" smtClean="0"/>
              <a:t>Cette formation est organisée par le comité régional via son ETR (équipe technique régionale).</a:t>
            </a:r>
          </a:p>
          <a:p>
            <a:pPr lvl="1"/>
            <a:endParaRPr lang="fr-FR" sz="2200" b="1" dirty="0" smtClean="0"/>
          </a:p>
          <a:p>
            <a:pPr lvl="1"/>
            <a:r>
              <a:rPr lang="fr-FR" sz="2200" b="1" dirty="0" smtClean="0"/>
              <a:t>Cette année , trois formation sont organisées sur l'Occitanie : Rodez, Toulouse et Sète.</a:t>
            </a:r>
          </a:p>
          <a:p>
            <a:pPr lvl="1"/>
            <a:endParaRPr lang="fr-FR" sz="2200" b="1" dirty="0" smtClean="0"/>
          </a:p>
          <a:p>
            <a:pPr lvl="1"/>
            <a:r>
              <a:rPr lang="fr-FR" sz="2200" b="1" dirty="0" smtClean="0"/>
              <a:t>Cinq gardois vont suivre cette formation :</a:t>
            </a:r>
          </a:p>
          <a:p>
            <a:pPr lvl="3"/>
            <a:r>
              <a:rPr lang="fr-FR" sz="1800" b="1" dirty="0" smtClean="0"/>
              <a:t>Cécile Simonet ( Marguerittes) à Toulouse</a:t>
            </a:r>
          </a:p>
          <a:p>
            <a:pPr lvl="3"/>
            <a:r>
              <a:rPr lang="fr-FR" sz="1800" b="1" dirty="0" smtClean="0"/>
              <a:t>Zia </a:t>
            </a:r>
            <a:r>
              <a:rPr lang="fr-FR" sz="1800" b="1" dirty="0" err="1" smtClean="0"/>
              <a:t>Trincantu</a:t>
            </a:r>
            <a:r>
              <a:rPr lang="fr-FR" sz="1800" b="1" dirty="0" smtClean="0"/>
              <a:t> (Manduel) dans la région PACA</a:t>
            </a:r>
          </a:p>
          <a:p>
            <a:pPr lvl="3"/>
            <a:r>
              <a:rPr lang="fr-FR" sz="1800" b="1" dirty="0" smtClean="0"/>
              <a:t>Mathilde </a:t>
            </a:r>
            <a:r>
              <a:rPr lang="fr-FR" sz="1800" b="1" dirty="0" err="1" smtClean="0"/>
              <a:t>Angenieux</a:t>
            </a:r>
            <a:r>
              <a:rPr lang="fr-FR" sz="1800" b="1" dirty="0" smtClean="0"/>
              <a:t> (Pont St Esprit) </a:t>
            </a:r>
            <a:r>
              <a:rPr lang="fr-FR" sz="1800" b="1" dirty="0"/>
              <a:t>dans la région </a:t>
            </a:r>
            <a:r>
              <a:rPr lang="fr-FR" sz="1800" b="1" dirty="0" smtClean="0"/>
              <a:t>PACA</a:t>
            </a:r>
          </a:p>
          <a:p>
            <a:pPr lvl="3"/>
            <a:r>
              <a:rPr lang="fr-FR" sz="1800" b="1" dirty="0" smtClean="0"/>
              <a:t>Damien Leclercq (Langlade) et Thomas </a:t>
            </a:r>
            <a:r>
              <a:rPr lang="fr-FR" sz="1800" b="1" dirty="0" err="1" smtClean="0"/>
              <a:t>Bukur</a:t>
            </a:r>
            <a:r>
              <a:rPr lang="fr-FR" sz="1800" b="1" dirty="0" smtClean="0"/>
              <a:t> (Pont St Esprit) à Sète.</a:t>
            </a:r>
          </a:p>
          <a:p>
            <a:pPr lvl="1"/>
            <a:endParaRPr lang="fr-FR" sz="22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472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9417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59017"/>
            <a:ext cx="8596668" cy="4682345"/>
          </a:xfrm>
        </p:spPr>
        <p:txBody>
          <a:bodyPr/>
          <a:lstStyle/>
          <a:p>
            <a:pPr marL="0" indent="0" algn="ctr"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Le CDTA30 a organisé la saison passée deux formations (U11 et mental</a:t>
            </a:r>
            <a:r>
              <a:rPr lang="fr-FR" b="1" dirty="0" smtClean="0"/>
              <a:t>) qui ont connu une grand succès. </a:t>
            </a:r>
            <a:endParaRPr lang="fr-FR" b="1" dirty="0"/>
          </a:p>
          <a:p>
            <a:pPr marL="0" indent="0" algn="ctr">
              <a:buNone/>
            </a:pPr>
            <a:r>
              <a:rPr lang="fr-FR" b="1" dirty="0" smtClean="0"/>
              <a:t>Pour avoir un potentiel de candidats plus important, </a:t>
            </a:r>
            <a:r>
              <a:rPr lang="fr-FR" b="1" dirty="0" smtClean="0"/>
              <a:t>nous optons pour des formations ouvertes aux entraineurs et encadrants.</a:t>
            </a:r>
          </a:p>
          <a:p>
            <a:pPr marL="0" indent="0" algn="ctr">
              <a:buNone/>
            </a:pPr>
            <a:r>
              <a:rPr lang="fr-FR" b="1" dirty="0" smtClean="0"/>
              <a:t>Le </a:t>
            </a:r>
            <a:r>
              <a:rPr lang="fr-FR" b="1" dirty="0" smtClean="0"/>
              <a:t>choix des formations FC12  (révisions et approfondissements des fondamentaux techniques) et FC14 (outils vidéo) est validé .</a:t>
            </a:r>
          </a:p>
          <a:p>
            <a:pPr marL="0" indent="0">
              <a:buNone/>
            </a:pP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483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2443" y="478169"/>
            <a:ext cx="8596668" cy="59002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124126"/>
            <a:ext cx="8596668" cy="4917238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 Continue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907487"/>
              </p:ext>
            </p:extLst>
          </p:nvPr>
        </p:nvGraphicFramePr>
        <p:xfrm>
          <a:off x="1526798" y="1602290"/>
          <a:ext cx="7139029" cy="4807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298">
                  <a:extLst>
                    <a:ext uri="{9D8B030D-6E8A-4147-A177-3AD203B41FA5}">
                      <a16:colId xmlns:a16="http://schemas.microsoft.com/office/drawing/2014/main" val="1636680978"/>
                    </a:ext>
                  </a:extLst>
                </a:gridCol>
                <a:gridCol w="4720549">
                  <a:extLst>
                    <a:ext uri="{9D8B030D-6E8A-4147-A177-3AD203B41FA5}">
                      <a16:colId xmlns:a16="http://schemas.microsoft.com/office/drawing/2014/main" val="833292353"/>
                    </a:ext>
                  </a:extLst>
                </a:gridCol>
                <a:gridCol w="525756">
                  <a:extLst>
                    <a:ext uri="{9D8B030D-6E8A-4147-A177-3AD203B41FA5}">
                      <a16:colId xmlns:a16="http://schemas.microsoft.com/office/drawing/2014/main" val="3143275988"/>
                    </a:ext>
                  </a:extLst>
                </a:gridCol>
                <a:gridCol w="510734">
                  <a:extLst>
                    <a:ext uri="{9D8B030D-6E8A-4147-A177-3AD203B41FA5}">
                      <a16:colId xmlns:a16="http://schemas.microsoft.com/office/drawing/2014/main" val="1237365188"/>
                    </a:ext>
                  </a:extLst>
                </a:gridCol>
                <a:gridCol w="480692">
                  <a:extLst>
                    <a:ext uri="{9D8B030D-6E8A-4147-A177-3AD203B41FA5}">
                      <a16:colId xmlns:a16="http://schemas.microsoft.com/office/drawing/2014/main" val="4132533973"/>
                    </a:ext>
                  </a:extLst>
                </a:gridCol>
              </a:tblGrid>
              <a:tr h="14490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THEMES</a:t>
                      </a:r>
                      <a:r>
                        <a:rPr lang="fr-FR" sz="900" b="1" i="0" u="none" strike="noStrike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endParaRPr lang="fr-F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Jour</a:t>
                      </a:r>
                      <a:endParaRPr lang="fr-F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Enc</a:t>
                      </a:r>
                      <a:r>
                        <a:rPr lang="fr-FR" sz="9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.</a:t>
                      </a:r>
                      <a:endParaRPr lang="fr-F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Ent</a:t>
                      </a:r>
                      <a:r>
                        <a:rPr lang="fr-FR" sz="9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Black" panose="020B0A04020102020204" pitchFamily="34" charset="0"/>
                        </a:rPr>
                        <a:t>.</a:t>
                      </a:r>
                      <a:endParaRPr lang="fr-FR" sz="9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54551302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 1 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Public U11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u="none" strike="noStrike" dirty="0" smtClean="0">
                          <a:solidFill>
                            <a:srgbClr val="00B050"/>
                          </a:solidFill>
                          <a:effectLst/>
                          <a:latin typeface="Algerian" panose="04020705040A02060702" pitchFamily="82" charset="0"/>
                        </a:rPr>
                        <a:t>√</a:t>
                      </a:r>
                      <a:endParaRPr lang="fr-FR" sz="1800" b="1" i="0" u="none" strike="noStrike" dirty="0">
                        <a:solidFill>
                          <a:srgbClr val="00B050"/>
                        </a:solidFill>
                        <a:effectLst/>
                        <a:latin typeface="Algerian" panose="04020705040A02060702" pitchFamily="82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1579005604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FC12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Révision et approfondissement sur les </a:t>
                      </a:r>
                      <a:r>
                        <a:rPr lang="fr-FR" sz="900" b="1" u="none" strike="noStrike" dirty="0" smtClean="0">
                          <a:effectLst/>
                        </a:rPr>
                        <a:t>fondamentaux </a:t>
                      </a:r>
                      <a:r>
                        <a:rPr lang="fr-FR" sz="900" b="1" u="none" strike="noStrike" dirty="0">
                          <a:effectLst/>
                        </a:rPr>
                        <a:t>techniques 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106752524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 14 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Outils Vidéo / Analyse Vidéo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4041403984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Module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PARA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2353314825"/>
                  </a:ext>
                </a:extLst>
              </a:tr>
              <a:tr h="144902"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1225524263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FC2 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Rappels Techniques  et priorisation des entrainements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631317162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FC3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Les </a:t>
                      </a:r>
                      <a:r>
                        <a:rPr lang="fr-FR" sz="900" b="1" u="none" strike="noStrike" dirty="0" smtClean="0">
                          <a:effectLst/>
                        </a:rPr>
                        <a:t>différents </a:t>
                      </a:r>
                      <a:r>
                        <a:rPr lang="fr-FR" sz="900" b="1" u="none" strike="noStrike" dirty="0">
                          <a:effectLst/>
                        </a:rPr>
                        <a:t>facteurs d'une séance sportive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777152760"/>
                  </a:ext>
                </a:extLst>
              </a:tr>
              <a:tr h="28187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FC4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Réglages matériel de compétition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 dirty="0">
                          <a:effectLst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2415126187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FC5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Les outils du mental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201926124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FC7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Se remettre en mouvement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102247570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FC8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Préparation mentale et coaching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 dirty="0">
                          <a:effectLst/>
                        </a:rPr>
                        <a:t>1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0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1723195331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FC9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La progression du matériel en fonction du niveau technique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1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711507799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FC13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Target Panic et la dystonie focale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1961261014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814410977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FC6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Arc à Poulies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1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976378687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FC10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Coaching et </a:t>
                      </a:r>
                      <a:r>
                        <a:rPr lang="fr-FR" sz="900" b="1" u="none" strike="noStrike" dirty="0" err="1">
                          <a:effectLst/>
                        </a:rPr>
                        <a:t>plannifications</a:t>
                      </a:r>
                      <a:r>
                        <a:rPr lang="fr-FR" sz="900" b="1" u="none" strike="noStrike" dirty="0">
                          <a:effectLst/>
                        </a:rPr>
                        <a:t> des entrainements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1" i="0" u="none" strike="noStrike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351170027"/>
                  </a:ext>
                </a:extLst>
              </a:tr>
              <a:tr h="2817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>
                          <a:effectLst/>
                        </a:rPr>
                        <a:t>FC11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>
                          <a:effectLst/>
                        </a:rPr>
                        <a:t>Préparation physique en tir à l'arc </a:t>
                      </a:r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>
                          <a:effectLst/>
                        </a:rPr>
                        <a:t>2</a:t>
                      </a:r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</a:rPr>
                        <a:t>X</a:t>
                      </a:r>
                      <a:endParaRPr lang="fr-FR" sz="900" b="1" i="0" u="none" strike="noStrike" dirty="0">
                        <a:solidFill>
                          <a:srgbClr val="FF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√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marL="8026" marR="8026" marT="8026" marB="0" anchor="b"/>
                </a:tc>
                <a:extLst>
                  <a:ext uri="{0D108BD9-81ED-4DB2-BD59-A6C34878D82A}">
                    <a16:rowId xmlns:a16="http://schemas.microsoft.com/office/drawing/2014/main" val="755278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75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846</TotalTime>
  <Words>2194</Words>
  <Application>Microsoft Office PowerPoint</Application>
  <PresentationFormat>Grand écran</PresentationFormat>
  <Paragraphs>609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1" baseType="lpstr">
      <vt:lpstr>Algerian</vt:lpstr>
      <vt:lpstr>Arial</vt:lpstr>
      <vt:lpstr>Arial Black</vt:lpstr>
      <vt:lpstr>Calibri</vt:lpstr>
      <vt:lpstr>Century Gothic</vt:lpstr>
      <vt:lpstr>Wingdings 3</vt:lpstr>
      <vt:lpstr>Brin</vt:lpstr>
      <vt:lpstr>Réunion des Clubs CDTA30</vt:lpstr>
      <vt:lpstr>ORDRE DU JOUR </vt:lpstr>
      <vt:lpstr>ORDRE DU JOUR </vt:lpstr>
      <vt:lpstr>Etat licences   28 septembre 2025</vt:lpstr>
      <vt:lpstr>TOUR DE TABLE DES CLUBS </vt:lpstr>
      <vt:lpstr>FORMATION </vt:lpstr>
      <vt:lpstr>FORMATION</vt:lpstr>
      <vt:lpstr>FORMATION</vt:lpstr>
      <vt:lpstr>FORMATION</vt:lpstr>
      <vt:lpstr>FORMATION</vt:lpstr>
      <vt:lpstr>FORMATION</vt:lpstr>
      <vt:lpstr>FORMATION</vt:lpstr>
      <vt:lpstr>FORMATION</vt:lpstr>
      <vt:lpstr>FEMININ</vt:lpstr>
      <vt:lpstr>FEMININ</vt:lpstr>
      <vt:lpstr>FEMININ</vt:lpstr>
      <vt:lpstr>SAISON SPORTIVE</vt:lpstr>
      <vt:lpstr>SAISON SPORTIVE</vt:lpstr>
      <vt:lpstr>SAISON SPORTIVE</vt:lpstr>
      <vt:lpstr>SAISON SPORTIVE</vt:lpstr>
      <vt:lpstr>SAISON SPORTIVE</vt:lpstr>
      <vt:lpstr>SAISON SPORTIVE</vt:lpstr>
      <vt:lpstr>LABEL FFTA </vt:lpstr>
      <vt:lpstr>QUESTIONS DIVERSES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des Clubs CDTA30</dc:title>
  <dc:creator>Coyote</dc:creator>
  <cp:lastModifiedBy>aos</cp:lastModifiedBy>
  <cp:revision>44</cp:revision>
  <dcterms:created xsi:type="dcterms:W3CDTF">2025-09-19T04:50:49Z</dcterms:created>
  <dcterms:modified xsi:type="dcterms:W3CDTF">2025-09-28T15:52:42Z</dcterms:modified>
</cp:coreProperties>
</file>